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6" r:id="rId9"/>
    <p:sldId id="267" r:id="rId10"/>
    <p:sldId id="268" r:id="rId11"/>
    <p:sldId id="263" r:id="rId12"/>
    <p:sldId id="282" r:id="rId13"/>
    <p:sldId id="283" r:id="rId14"/>
    <p:sldId id="285" r:id="rId15"/>
    <p:sldId id="284" r:id="rId16"/>
    <p:sldId id="264" r:id="rId17"/>
    <p:sldId id="271" r:id="rId18"/>
    <p:sldId id="265" r:id="rId19"/>
    <p:sldId id="281" r:id="rId20"/>
    <p:sldId id="270" r:id="rId21"/>
    <p:sldId id="274" r:id="rId22"/>
    <p:sldId id="275" r:id="rId23"/>
    <p:sldId id="272" r:id="rId24"/>
    <p:sldId id="273" r:id="rId25"/>
    <p:sldId id="277" r:id="rId26"/>
    <p:sldId id="287" r:id="rId27"/>
    <p:sldId id="288" r:id="rId28"/>
    <p:sldId id="276" r:id="rId29"/>
    <p:sldId id="278" r:id="rId30"/>
    <p:sldId id="286" r:id="rId31"/>
    <p:sldId id="28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22" autoAdjust="0"/>
    <p:restoredTop sz="94660"/>
  </p:normalViewPr>
  <p:slideViewPr>
    <p:cSldViewPr snapToGrid="0">
      <p:cViewPr varScale="1">
        <p:scale>
          <a:sx n="82" d="100"/>
          <a:sy n="82" d="100"/>
        </p:scale>
        <p:origin x="114" y="5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D65BE80-4215-441A-BE60-83568A051AE8}" type="datetimeFigureOut">
              <a:rPr lang="en-GB" smtClean="0"/>
              <a:t>07/06/2021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3562556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65BE80-4215-441A-BE60-83568A051AE8}" type="datetimeFigureOut">
              <a:rPr lang="en-GB" smtClean="0"/>
              <a:t>07/06/2021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415464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65BE80-4215-441A-BE60-83568A051AE8}" type="datetimeFigureOut">
              <a:rPr lang="en-GB" smtClean="0"/>
              <a:t>07/06/2021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188709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65BE80-4215-441A-BE60-83568A051AE8}" type="datetimeFigureOut">
              <a:rPr lang="en-GB" smtClean="0"/>
              <a:t>07/06/2021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161279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65BE80-4215-441A-BE60-83568A051AE8}" type="datetimeFigureOut">
              <a:rPr lang="en-GB" smtClean="0"/>
              <a:t>07/06/2021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1749266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65BE80-4215-441A-BE60-83568A051AE8}" type="datetimeFigureOut">
              <a:rPr lang="en-GB" smtClean="0"/>
              <a:t>07/06/2021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1051999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65BE80-4215-441A-BE60-83568A051AE8}" type="datetimeFigureOut">
              <a:rPr lang="en-GB" smtClean="0"/>
              <a:t>07/06/2021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95406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65BE80-4215-441A-BE60-83568A051AE8}" type="datetimeFigureOut">
              <a:rPr lang="en-GB" smtClean="0"/>
              <a:t>07/06/2021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151603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65BE80-4215-441A-BE60-83568A051AE8}" type="datetimeFigureOut">
              <a:rPr lang="en-GB" smtClean="0"/>
              <a:t>07/06/2021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298797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65BE80-4215-441A-BE60-83568A051AE8}" type="datetimeFigureOut">
              <a:rPr lang="en-GB" smtClean="0"/>
              <a:t>07/06/2021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30449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65BE80-4215-441A-BE60-83568A051AE8}" type="datetimeFigureOut">
              <a:rPr lang="en-GB" smtClean="0"/>
              <a:t>07/06/2021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2717168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65BE80-4215-441A-BE60-83568A051AE8}" type="datetimeFigureOut">
              <a:rPr lang="en-GB" smtClean="0"/>
              <a:t>07/06/2021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D6B35-02B0-4BC2-AE9B-65A1DFCB2E08}" type="slidenum">
              <a:rPr lang="en-GB" smtClean="0"/>
              <a:t>‹#›</a:t>
            </a:fld>
            <a:endParaRPr lang="en-GB" dirty="0"/>
          </a:p>
        </p:txBody>
      </p:sp>
    </p:spTree>
    <p:extLst>
      <p:ext uri="{BB962C8B-B14F-4D97-AF65-F5344CB8AC3E}">
        <p14:creationId xmlns:p14="http://schemas.microsoft.com/office/powerpoint/2010/main" val="8423402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keylink@oxfordbus.co.uk"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Ad74lGcsqZY"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TsUbEgllUgk"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Q0kht3dbF80" TargetMode="External"/><Relationship Id="rId1" Type="http://schemas.openxmlformats.org/officeDocument/2006/relationships/video" Target="https://www.youtube.com/embed/Hqjhxuvr5_o"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Wh239oGRilQ" TargetMode="Externa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mailto:info@oxfordbus.co.uk"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https://www.youtube.com/embed/JYUgu0fBzak" TargetMode="External"/><Relationship Id="rId7" Type="http://schemas.openxmlformats.org/officeDocument/2006/relationships/image" Target="../media/image28.png"/><Relationship Id="rId2" Type="http://schemas.openxmlformats.org/officeDocument/2006/relationships/video" Target="https://www.youtube.com/embed/QJs_AWhQX3c" TargetMode="External"/><Relationship Id="rId1" Type="http://schemas.openxmlformats.org/officeDocument/2006/relationships/video" Target="https://www.youtube.com/embed/ZtZxAIIipzo" TargetMode="External"/><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video" Target="https://www.youtube.com/embed/FNAGOJw_kQ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hyperlink" Target="http://www.oxfordbus.co.uk/thankyou"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vG-hrlb8iwM"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hyperlink" Target="mailto:info@oxfordbus.co.uk"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2uNxRYbmg5k"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vzytCUduAfo"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FH-Nk1M8v2M"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YFaS8ti-oX4"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777583" y="2284791"/>
            <a:ext cx="8650487" cy="1107996"/>
          </a:xfrm>
          <a:prstGeom prst="rect">
            <a:avLst/>
          </a:prstGeom>
          <a:noFill/>
        </p:spPr>
        <p:txBody>
          <a:bodyPr wrap="square" lIns="91440" tIns="45720" rIns="91440" bIns="45720">
            <a:spAutoFit/>
          </a:bodyPr>
          <a:lstStyle/>
          <a:p>
            <a:pPr algn="ctr"/>
            <a:r>
              <a:rPr lang="en-US" sz="6600" b="1" cap="none" spc="0" dirty="0" smtClean="0">
                <a:ln w="0"/>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Stakeholder Update</a:t>
            </a:r>
            <a:endParaRPr lang="en-US" sz="6600" b="1" cap="none" spc="0" dirty="0">
              <a:ln w="0"/>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endParaRPr>
          </a:p>
        </p:txBody>
      </p:sp>
      <p:sp>
        <p:nvSpPr>
          <p:cNvPr id="6" name="Rectangle 5"/>
          <p:cNvSpPr/>
          <p:nvPr/>
        </p:nvSpPr>
        <p:spPr>
          <a:xfrm>
            <a:off x="3858922" y="3392787"/>
            <a:ext cx="6045682" cy="769441"/>
          </a:xfrm>
          <a:prstGeom prst="rect">
            <a:avLst/>
          </a:prstGeom>
          <a:solidFill>
            <a:srgbClr val="EFB40D"/>
          </a:solidFill>
          <a:ln>
            <a:noFill/>
          </a:ln>
          <a:effectLst/>
        </p:spPr>
        <p:txBody>
          <a:bodyPr wrap="square" lIns="91440" tIns="45720" rIns="91440" bIns="45720">
            <a:spAutoFit/>
          </a:bodyPr>
          <a:lstStyle/>
          <a:p>
            <a:pPr algn="ctr"/>
            <a:r>
              <a:rPr lang="en-US" sz="4400" cap="none" spc="0" dirty="0" smtClean="0">
                <a:ln w="0">
                  <a:noFill/>
                </a:ln>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June 2021</a:t>
            </a:r>
            <a:endParaRPr lang="en-US" sz="4400" cap="none" spc="0" dirty="0">
              <a:ln w="0">
                <a:noFill/>
              </a:ln>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705597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Continued Success: </a:t>
            </a:r>
            <a:r>
              <a:rPr lang="en-US" sz="2800" dirty="0" smtClean="0">
                <a:latin typeface="Segoe UI" panose="020B0502040204020203" pitchFamily="34" charset="0"/>
                <a:cs typeface="Segoe UI" panose="020B0502040204020203" pitchFamily="34" charset="0"/>
              </a:rPr>
              <a:t>Double-Up Scheme</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6"/>
            <a:ext cx="7382203" cy="5356334"/>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Oxford Bus Company and Thames Travel together with Stagecoach recently launched a new business-to-business </a:t>
            </a:r>
            <a:r>
              <a:rPr lang="en-US" sz="1200" dirty="0">
                <a:latin typeface="Segoe UI" panose="020B0502040204020203" pitchFamily="34" charset="0"/>
                <a:cs typeface="Segoe UI" panose="020B0502040204020203" pitchFamily="34" charset="0"/>
              </a:rPr>
              <a:t>discount </a:t>
            </a:r>
            <a:r>
              <a:rPr lang="en-US" sz="1200" dirty="0" smtClean="0">
                <a:latin typeface="Segoe UI" panose="020B0502040204020203" pitchFamily="34" charset="0"/>
                <a:cs typeface="Segoe UI" panose="020B0502040204020203" pitchFamily="34" charset="0"/>
              </a:rPr>
              <a:t>scheme allowing local businesses to offer their employees extra discount on bus tickets to support their return to the workplace. </a:t>
            </a:r>
          </a:p>
          <a:p>
            <a:pPr marL="0" indent="0">
              <a:lnSpc>
                <a:spcPct val="150000"/>
              </a:lnSpc>
              <a:buNone/>
            </a:pPr>
            <a:r>
              <a:rPr lang="en-US" sz="1200" dirty="0" smtClean="0">
                <a:latin typeface="Segoe UI" panose="020B0502040204020203" pitchFamily="34" charset="0"/>
                <a:cs typeface="Segoe UI" panose="020B0502040204020203" pitchFamily="34" charset="0"/>
              </a:rPr>
              <a:t>We are offering to match all extra discount given by employers, so if an employer wishes to fund an extra 10%, we will also fund extra 10%, giving 20% discount to the employee. The scheme is running until the end of August 2021 and annual tickets can be purchased as part of the scheme. </a:t>
            </a:r>
          </a:p>
          <a:p>
            <a:pPr marL="0" indent="0">
              <a:lnSpc>
                <a:spcPct val="150000"/>
              </a:lnSpc>
              <a:buNone/>
            </a:pPr>
            <a:r>
              <a:rPr lang="en-US" sz="1200" dirty="0" smtClean="0">
                <a:latin typeface="Segoe UI" panose="020B0502040204020203" pitchFamily="34" charset="0"/>
                <a:cs typeface="Segoe UI" panose="020B0502040204020203" pitchFamily="34" charset="0"/>
              </a:rPr>
              <a:t>The scheme received great </a:t>
            </a:r>
            <a:r>
              <a:rPr lang="en-US" sz="1200" dirty="0">
                <a:latin typeface="Segoe UI" panose="020B0502040204020203" pitchFamily="34" charset="0"/>
                <a:cs typeface="Segoe UI" panose="020B0502040204020203" pitchFamily="34" charset="0"/>
              </a:rPr>
              <a:t>engagement so </a:t>
            </a:r>
            <a:r>
              <a:rPr lang="en-US" sz="1200" dirty="0" smtClean="0">
                <a:latin typeface="Segoe UI" panose="020B0502040204020203" pitchFamily="34" charset="0"/>
                <a:cs typeface="Segoe UI" panose="020B0502040204020203" pitchFamily="34" charset="0"/>
              </a:rPr>
              <a:t>far, </a:t>
            </a:r>
            <a:r>
              <a:rPr lang="en-US" sz="1200" dirty="0">
                <a:latin typeface="Segoe UI" panose="020B0502040204020203" pitchFamily="34" charset="0"/>
                <a:cs typeface="Segoe UI" panose="020B0502040204020203" pitchFamily="34" charset="0"/>
              </a:rPr>
              <a:t>with large employers already signed </a:t>
            </a:r>
            <a:r>
              <a:rPr lang="en-US" sz="1200" dirty="0" smtClean="0">
                <a:latin typeface="Segoe UI" panose="020B0502040204020203" pitchFamily="34" charset="0"/>
                <a:cs typeface="Segoe UI" panose="020B0502040204020203" pitchFamily="34" charset="0"/>
              </a:rPr>
              <a:t>up.</a:t>
            </a:r>
          </a:p>
          <a:p>
            <a:pPr marL="0" indent="0">
              <a:lnSpc>
                <a:spcPct val="150000"/>
              </a:lnSpc>
              <a:buNone/>
            </a:pPr>
            <a:r>
              <a:rPr lang="en-US" sz="1200" dirty="0" smtClean="0">
                <a:latin typeface="Segoe UI" panose="020B0502040204020203" pitchFamily="34" charset="0"/>
                <a:cs typeface="Segoe UI" panose="020B0502040204020203" pitchFamily="34" charset="0"/>
              </a:rPr>
              <a:t>If you would like to enquire about how the scheme can help your business, please </a:t>
            </a:r>
            <a:r>
              <a:rPr lang="en-US" sz="1200" dirty="0">
                <a:latin typeface="Segoe UI" panose="020B0502040204020203" pitchFamily="34" charset="0"/>
                <a:cs typeface="Segoe UI" panose="020B0502040204020203" pitchFamily="34" charset="0"/>
              </a:rPr>
              <a:t>contact </a:t>
            </a:r>
            <a:r>
              <a:rPr lang="en-US" sz="1200" dirty="0" smtClean="0">
                <a:latin typeface="Segoe UI" panose="020B0502040204020203" pitchFamily="34" charset="0"/>
                <a:cs typeface="Segoe UI" panose="020B0502040204020203" pitchFamily="34" charset="0"/>
                <a:hlinkClick r:id="rId3"/>
              </a:rPr>
              <a:t>keylink@oxfordbus.co.uk</a:t>
            </a:r>
            <a:r>
              <a:rPr lang="en-US" sz="1200" dirty="0" smtClean="0">
                <a:latin typeface="Segoe UI" panose="020B0502040204020203" pitchFamily="34" charset="0"/>
                <a:cs typeface="Segoe UI" panose="020B0502040204020203" pitchFamily="34" charset="0"/>
              </a:rPr>
              <a:t>. </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3541" y="4607635"/>
            <a:ext cx="4204935" cy="1838618"/>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6775" y="3271520"/>
            <a:ext cx="2230785" cy="31747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7915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Continued Success: </a:t>
            </a:r>
            <a:r>
              <a:rPr lang="en-US" sz="2800" dirty="0" smtClean="0">
                <a:latin typeface="Segoe UI" panose="020B0502040204020203" pitchFamily="34" charset="0"/>
                <a:cs typeface="Segoe UI" panose="020B0502040204020203" pitchFamily="34" charset="0"/>
              </a:rPr>
              <a:t>Service Improvements</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6"/>
            <a:ext cx="7382203" cy="1162706"/>
          </a:xfrm>
        </p:spPr>
        <p:txBody>
          <a:bodyPr>
            <a:normAutofit/>
          </a:bodyPr>
          <a:lstStyle/>
          <a:p>
            <a:pPr marL="0" indent="0">
              <a:lnSpc>
                <a:spcPct val="150000"/>
              </a:lnSpc>
              <a:buNone/>
            </a:pPr>
            <a:r>
              <a:rPr lang="en-US" sz="1200" dirty="0">
                <a:latin typeface="Segoe UI" panose="020B0502040204020203" pitchFamily="34" charset="0"/>
                <a:cs typeface="Segoe UI" panose="020B0502040204020203" pitchFamily="34" charset="0"/>
              </a:rPr>
              <a:t>During the pandemic, we’ve not been resting on our laurels. We’ve made lots of really </a:t>
            </a:r>
            <a:r>
              <a:rPr lang="en-US" sz="1200" dirty="0" smtClean="0">
                <a:latin typeface="Segoe UI" panose="020B0502040204020203" pitchFamily="34" charset="0"/>
                <a:cs typeface="Segoe UI" panose="020B0502040204020203" pitchFamily="34" charset="0"/>
              </a:rPr>
              <a:t>useful </a:t>
            </a:r>
            <a:r>
              <a:rPr lang="en-US" sz="1200" dirty="0">
                <a:latin typeface="Segoe UI" panose="020B0502040204020203" pitchFamily="34" charset="0"/>
                <a:cs typeface="Segoe UI" panose="020B0502040204020203" pitchFamily="34" charset="0"/>
              </a:rPr>
              <a:t>changes to our service network that are going to continue for when everyone comes back to bus. </a:t>
            </a:r>
            <a:endParaRPr lang="en-US" sz="1200" dirty="0" smtClean="0">
              <a:latin typeface="Segoe UI" panose="020B0502040204020203" pitchFamily="34" charset="0"/>
              <a:cs typeface="Segoe UI" panose="020B0502040204020203" pitchFamily="34" charset="0"/>
            </a:endParaRPr>
          </a:p>
          <a:p>
            <a:pPr marL="0" indent="0">
              <a:lnSpc>
                <a:spcPct val="150000"/>
              </a:lnSpc>
              <a:buNone/>
            </a:pPr>
            <a:r>
              <a:rPr lang="en-US" sz="1200" dirty="0" smtClean="0">
                <a:latin typeface="Segoe UI" panose="020B0502040204020203" pitchFamily="34" charset="0"/>
                <a:cs typeface="Segoe UI" panose="020B0502040204020203" pitchFamily="34" charset="0"/>
              </a:rPr>
              <a:t>Watch the below video to find out more about our service improvements.</a:t>
            </a:r>
          </a:p>
        </p:txBody>
      </p:sp>
      <p:pic>
        <p:nvPicPr>
          <p:cNvPr id="4" name="Ad74lGcsqZY"/>
          <p:cNvPicPr>
            <a:picLocks noRot="1" noChangeAspect="1"/>
          </p:cNvPicPr>
          <p:nvPr>
            <a:videoFile r:link="rId1"/>
          </p:nvPr>
        </p:nvPicPr>
        <p:blipFill>
          <a:blip r:embed="rId4"/>
          <a:stretch>
            <a:fillRect/>
          </a:stretch>
        </p:blipFill>
        <p:spPr>
          <a:xfrm>
            <a:off x="3168469" y="2664372"/>
            <a:ext cx="6279931" cy="3532462"/>
          </a:xfrm>
          <a:prstGeom prst="rect">
            <a:avLst/>
          </a:prstGeom>
        </p:spPr>
      </p:pic>
    </p:spTree>
    <p:extLst>
      <p:ext uri="{BB962C8B-B14F-4D97-AF65-F5344CB8AC3E}">
        <p14:creationId xmlns:p14="http://schemas.microsoft.com/office/powerpoint/2010/main" val="41162641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Continued Success</a:t>
            </a:r>
            <a:r>
              <a:rPr lang="en-US" sz="2800" b="1" dirty="0">
                <a:latin typeface="Segoe UI" panose="020B0502040204020203" pitchFamily="34" charset="0"/>
                <a:cs typeface="Segoe UI" panose="020B0502040204020203" pitchFamily="34" charset="0"/>
              </a:rPr>
              <a:t>: </a:t>
            </a:r>
            <a:r>
              <a:rPr lang="en-US" sz="2800" dirty="0" smtClean="0">
                <a:latin typeface="Segoe UI" panose="020B0502040204020203" pitchFamily="34" charset="0"/>
                <a:cs typeface="Segoe UI" panose="020B0502040204020203" pitchFamily="34" charset="0"/>
              </a:rPr>
              <a:t>The Airline</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4"/>
            <a:ext cx="5751306" cy="5311965"/>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From 17</a:t>
            </a:r>
            <a:r>
              <a:rPr lang="en-US" sz="1200" baseline="30000" dirty="0" smtClean="0">
                <a:latin typeface="Segoe UI" panose="020B0502040204020203" pitchFamily="34" charset="0"/>
                <a:cs typeface="Segoe UI" panose="020B0502040204020203" pitchFamily="34" charset="0"/>
              </a:rPr>
              <a:t>th</a:t>
            </a:r>
            <a:r>
              <a:rPr lang="en-US" sz="1200" dirty="0" smtClean="0">
                <a:latin typeface="Segoe UI" panose="020B0502040204020203" pitchFamily="34" charset="0"/>
                <a:cs typeface="Segoe UI" panose="020B0502040204020203" pitchFamily="34" charset="0"/>
              </a:rPr>
              <a:t> May, following the announcement of the UK’s travel green list and anticipated growth in air travel, we increased the frequency of the airline to Heathrow Airport. </a:t>
            </a:r>
          </a:p>
          <a:p>
            <a:pPr marL="0" indent="0">
              <a:lnSpc>
                <a:spcPct val="150000"/>
              </a:lnSpc>
              <a:buNone/>
            </a:pPr>
            <a:r>
              <a:rPr lang="en-US" sz="1200" dirty="0">
                <a:latin typeface="Segoe UI" panose="020B0502040204020203" pitchFamily="34" charset="0"/>
                <a:cs typeface="Segoe UI" panose="020B0502040204020203" pitchFamily="34" charset="0"/>
              </a:rPr>
              <a:t>This </a:t>
            </a:r>
            <a:r>
              <a:rPr lang="en-US" sz="1200" dirty="0" smtClean="0">
                <a:latin typeface="Segoe UI" panose="020B0502040204020203" pitchFamily="34" charset="0"/>
                <a:cs typeface="Segoe UI" panose="020B0502040204020203" pitchFamily="34" charset="0"/>
              </a:rPr>
              <a:t>was </a:t>
            </a:r>
            <a:r>
              <a:rPr lang="en-US" sz="1200" dirty="0">
                <a:latin typeface="Segoe UI" panose="020B0502040204020203" pitchFamily="34" charset="0"/>
                <a:cs typeface="Segoe UI" panose="020B0502040204020203" pitchFamily="34" charset="0"/>
              </a:rPr>
              <a:t>another positive development and our first step in supporting people wishing to take international or domestic flights. Our </a:t>
            </a:r>
            <a:r>
              <a:rPr lang="en-US" sz="1200" dirty="0" smtClean="0">
                <a:latin typeface="Segoe UI" panose="020B0502040204020203" pitchFamily="34" charset="0"/>
                <a:cs typeface="Segoe UI" panose="020B0502040204020203" pitchFamily="34" charset="0"/>
              </a:rPr>
              <a:t>airline </a:t>
            </a:r>
            <a:r>
              <a:rPr lang="en-US" sz="1200" dirty="0">
                <a:latin typeface="Segoe UI" panose="020B0502040204020203" pitchFamily="34" charset="0"/>
                <a:cs typeface="Segoe UI" panose="020B0502040204020203" pitchFamily="34" charset="0"/>
              </a:rPr>
              <a:t>service to Heathrow has been operating right through the pandemic and is a key part of connectivity to Heathrow Airport and we look forward to welcoming back more of our customers</a:t>
            </a:r>
            <a:r>
              <a:rPr lang="en-US" sz="1200" dirty="0" smtClean="0">
                <a:latin typeface="Segoe UI" panose="020B0502040204020203" pitchFamily="34" charset="0"/>
                <a:cs typeface="Segoe UI" panose="020B0502040204020203" pitchFamily="34" charset="0"/>
              </a:rPr>
              <a:t>.</a:t>
            </a:r>
          </a:p>
          <a:p>
            <a:pPr marL="0" indent="0">
              <a:lnSpc>
                <a:spcPct val="150000"/>
              </a:lnSpc>
              <a:buNone/>
            </a:pPr>
            <a:r>
              <a:rPr lang="en-US" sz="1200" dirty="0" smtClean="0">
                <a:latin typeface="Segoe UI" panose="020B0502040204020203" pitchFamily="34" charset="0"/>
                <a:cs typeface="Segoe UI" panose="020B0502040204020203" pitchFamily="34" charset="0"/>
              </a:rPr>
              <a:t>During the pandemic, we introduced a new stop on the airline at High Wycombe </a:t>
            </a:r>
            <a:r>
              <a:rPr lang="en-US" sz="1200" dirty="0" err="1" smtClean="0">
                <a:latin typeface="Segoe UI" panose="020B0502040204020203" pitchFamily="34" charset="0"/>
                <a:cs typeface="Segoe UI" panose="020B0502040204020203" pitchFamily="34" charset="0"/>
              </a:rPr>
              <a:t>Coachway</a:t>
            </a:r>
            <a:r>
              <a:rPr lang="en-US" sz="1200" dirty="0" smtClean="0">
                <a:latin typeface="Segoe UI" panose="020B0502040204020203" pitchFamily="34" charset="0"/>
                <a:cs typeface="Segoe UI" panose="020B0502040204020203" pitchFamily="34" charset="0"/>
              </a:rPr>
              <a:t>, enabling customers living in the High Wycombe area to connect with the airline on Carousel services and travel to Oxford or Heathrow Airport. This is a new business opportunity that’s worth exploring when air travel fully reopens. </a:t>
            </a:r>
          </a:p>
          <a:p>
            <a:pPr marL="0" indent="0">
              <a:lnSpc>
                <a:spcPct val="150000"/>
              </a:lnSpc>
              <a:buNone/>
            </a:pPr>
            <a:r>
              <a:rPr lang="en-US" sz="1200" dirty="0" smtClean="0">
                <a:latin typeface="Segoe UI" panose="020B0502040204020203" pitchFamily="34" charset="0"/>
                <a:cs typeface="Segoe UI" panose="020B0502040204020203" pitchFamily="34" charset="0"/>
              </a:rPr>
              <a:t>We </a:t>
            </a:r>
            <a:r>
              <a:rPr lang="en-US" sz="1200" dirty="0">
                <a:latin typeface="Segoe UI" panose="020B0502040204020203" pitchFamily="34" charset="0"/>
                <a:cs typeface="Segoe UI" panose="020B0502040204020203" pitchFamily="34" charset="0"/>
              </a:rPr>
              <a:t>are in continued talks with our airport partners and are confident of re-introducing the Gatwick service as the number of countries on the green list grows</a:t>
            </a:r>
            <a:r>
              <a:rPr lang="en-US" sz="1200" dirty="0" smtClean="0">
                <a:latin typeface="Segoe UI" panose="020B0502040204020203" pitchFamily="34" charset="0"/>
                <a:cs typeface="Segoe UI" panose="020B0502040204020203" pitchFamily="34" charset="0"/>
              </a:rPr>
              <a:t>.</a:t>
            </a:r>
          </a:p>
          <a:p>
            <a:pPr marL="0" indent="0">
              <a:lnSpc>
                <a:spcPct val="150000"/>
              </a:lnSpc>
              <a:buNone/>
            </a:pPr>
            <a:r>
              <a:rPr lang="en-US" sz="1200" dirty="0" smtClean="0">
                <a:latin typeface="Segoe UI" panose="020B0502040204020203" pitchFamily="34" charset="0"/>
                <a:cs typeface="Segoe UI" panose="020B0502040204020203" pitchFamily="34" charset="0"/>
              </a:rPr>
              <a:t>We have also launched an improved booking system, enable customers to reserve their seats with ease. </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5201"/>
          <a:stretch/>
        </p:blipFill>
        <p:spPr>
          <a:xfrm>
            <a:off x="8892418" y="1605731"/>
            <a:ext cx="2721278" cy="1805125"/>
          </a:xfrm>
          <a:prstGeom prst="rect">
            <a:avLst/>
          </a:prstGeom>
          <a:ln w="38100">
            <a:solidFill>
              <a:srgbClr val="EFB40D"/>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8496417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6"/>
            <a:ext cx="8275582" cy="863352"/>
          </a:xfrm>
        </p:spPr>
        <p:txBody>
          <a:bodyPr>
            <a:normAutofit/>
          </a:bodyPr>
          <a:lstStyle/>
          <a:p>
            <a:r>
              <a:rPr lang="en-US" sz="2800" b="1" dirty="0" smtClean="0">
                <a:latin typeface="Segoe UI" panose="020B0502040204020203" pitchFamily="34" charset="0"/>
                <a:cs typeface="Segoe UI" panose="020B0502040204020203" pitchFamily="34" charset="0"/>
              </a:rPr>
              <a:t>Continued Success</a:t>
            </a:r>
            <a:r>
              <a:rPr lang="en-US" sz="2800" b="1" dirty="0">
                <a:latin typeface="Segoe UI" panose="020B0502040204020203" pitchFamily="34" charset="0"/>
                <a:cs typeface="Segoe UI" panose="020B0502040204020203" pitchFamily="34" charset="0"/>
              </a:rPr>
              <a:t>: </a:t>
            </a:r>
            <a:r>
              <a:rPr lang="en-US" sz="2800" dirty="0" smtClean="0">
                <a:latin typeface="Segoe UI" panose="020B0502040204020203" pitchFamily="34" charset="0"/>
                <a:cs typeface="Segoe UI" panose="020B0502040204020203" pitchFamily="34" charset="0"/>
              </a:rPr>
              <a:t>Service X2/</a:t>
            </a:r>
            <a:r>
              <a:rPr lang="en-US" sz="2800" dirty="0" smtClean="0">
                <a:latin typeface="Segoe UI" panose="020B0502040204020203" pitchFamily="34" charset="0"/>
                <a:cs typeface="Segoe UI" panose="020B0502040204020203" pitchFamily="34" charset="0"/>
              </a:rPr>
              <a:t>X3/13 </a:t>
            </a:r>
            <a:r>
              <a:rPr lang="en-US" sz="2800" dirty="0" smtClean="0">
                <a:latin typeface="Segoe UI" panose="020B0502040204020203" pitchFamily="34" charset="0"/>
                <a:cs typeface="Segoe UI" panose="020B0502040204020203" pitchFamily="34" charset="0"/>
              </a:rPr>
              <a:t>Improvements</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144988"/>
            <a:ext cx="8477174" cy="5668642"/>
          </a:xfrm>
        </p:spPr>
        <p:txBody>
          <a:bodyPr>
            <a:normAutofit/>
          </a:bodyPr>
          <a:lstStyle/>
          <a:p>
            <a:pPr marL="0" indent="0">
              <a:lnSpc>
                <a:spcPct val="150000"/>
              </a:lnSpc>
              <a:buNone/>
            </a:pPr>
            <a:r>
              <a:rPr lang="en-US" sz="1100" dirty="0" smtClean="0">
                <a:latin typeface="Segoe UI" panose="020B0502040204020203" pitchFamily="34" charset="0"/>
                <a:cs typeface="Segoe UI" panose="020B0502040204020203" pitchFamily="34" charset="0"/>
              </a:rPr>
              <a:t>In January 2021, we introduced positive changes to our </a:t>
            </a:r>
            <a:r>
              <a:rPr lang="en-US" sz="1100" dirty="0" smtClean="0">
                <a:latin typeface="Segoe UI" panose="020B0502040204020203" pitchFamily="34" charset="0"/>
                <a:cs typeface="Segoe UI" panose="020B0502040204020203" pitchFamily="34" charset="0"/>
              </a:rPr>
              <a:t>X2, </a:t>
            </a:r>
            <a:r>
              <a:rPr lang="en-US" sz="1100" dirty="0" smtClean="0">
                <a:latin typeface="Segoe UI" panose="020B0502040204020203" pitchFamily="34" charset="0"/>
                <a:cs typeface="Segoe UI" panose="020B0502040204020203" pitchFamily="34" charset="0"/>
              </a:rPr>
              <a:t>X3 and 13 </a:t>
            </a:r>
            <a:r>
              <a:rPr lang="en-US" sz="1100" dirty="0" smtClean="0">
                <a:latin typeface="Segoe UI" panose="020B0502040204020203" pitchFamily="34" charset="0"/>
                <a:cs typeface="Segoe UI" panose="020B0502040204020203" pitchFamily="34" charset="0"/>
              </a:rPr>
              <a:t>services. </a:t>
            </a:r>
          </a:p>
          <a:p>
            <a:pPr marL="0" indent="0">
              <a:lnSpc>
                <a:spcPct val="150000"/>
              </a:lnSpc>
              <a:buNone/>
            </a:pPr>
            <a:r>
              <a:rPr lang="en-US" sz="1100" dirty="0" smtClean="0">
                <a:latin typeface="Segoe UI" panose="020B0502040204020203" pitchFamily="34" charset="0"/>
                <a:cs typeface="Segoe UI" panose="020B0502040204020203" pitchFamily="34" charset="0"/>
              </a:rPr>
              <a:t>The </a:t>
            </a:r>
            <a:r>
              <a:rPr lang="en-US" sz="1100" dirty="0">
                <a:latin typeface="Segoe UI" panose="020B0502040204020203" pitchFamily="34" charset="0"/>
                <a:cs typeface="Segoe UI" panose="020B0502040204020203" pitchFamily="34" charset="0"/>
              </a:rPr>
              <a:t>previous cityX13 service, providing the through service between Abingdon, Oxford </a:t>
            </a:r>
            <a:r>
              <a:rPr lang="en-US" sz="1100" dirty="0" smtClean="0">
                <a:latin typeface="Segoe UI" panose="020B0502040204020203" pitchFamily="34" charset="0"/>
                <a:cs typeface="Segoe UI" panose="020B0502040204020203" pitchFamily="34" charset="0"/>
              </a:rPr>
              <a:t>City Centre and </a:t>
            </a:r>
            <a:r>
              <a:rPr lang="en-US" sz="1100" dirty="0">
                <a:latin typeface="Segoe UI" panose="020B0502040204020203" pitchFamily="34" charset="0"/>
                <a:cs typeface="Segoe UI" panose="020B0502040204020203" pitchFamily="34" charset="0"/>
              </a:rPr>
              <a:t>JR Hospital was replaced by higher frequency coordinated cityX3/13 and Thames Travel X2 services</a:t>
            </a:r>
            <a:r>
              <a:rPr lang="en-US" sz="1100" dirty="0" smtClean="0">
                <a:latin typeface="Segoe UI" panose="020B0502040204020203" pitchFamily="34" charset="0"/>
                <a:cs typeface="Segoe UI" panose="020B0502040204020203" pitchFamily="34" charset="0"/>
              </a:rPr>
              <a:t>.</a:t>
            </a:r>
            <a:endParaRPr lang="en-US" sz="1100" dirty="0">
              <a:latin typeface="Segoe UI" panose="020B0502040204020203" pitchFamily="34" charset="0"/>
              <a:cs typeface="Segoe UI" panose="020B0502040204020203" pitchFamily="34" charset="0"/>
            </a:endParaRPr>
          </a:p>
          <a:p>
            <a:pPr marL="0" indent="0">
              <a:lnSpc>
                <a:spcPct val="150000"/>
              </a:lnSpc>
              <a:buNone/>
            </a:pPr>
            <a:r>
              <a:rPr lang="en-US" sz="1100" dirty="0">
                <a:latin typeface="Segoe UI" panose="020B0502040204020203" pitchFamily="34" charset="0"/>
                <a:cs typeface="Segoe UI" panose="020B0502040204020203" pitchFamily="34" charset="0"/>
              </a:rPr>
              <a:t>Between Oxford City Centre and Abingdon, cityX3 and Thames Travel X2 services coordinate to provide buses </a:t>
            </a:r>
            <a:r>
              <a:rPr lang="en-US" sz="1100" dirty="0" smtClean="0">
                <a:latin typeface="Segoe UI" panose="020B0502040204020203" pitchFamily="34" charset="0"/>
                <a:cs typeface="Segoe UI" panose="020B0502040204020203" pitchFamily="34" charset="0"/>
              </a:rPr>
              <a:t>up to every </a:t>
            </a:r>
            <a:r>
              <a:rPr lang="en-US" sz="1100" dirty="0">
                <a:latin typeface="Segoe UI" panose="020B0502040204020203" pitchFamily="34" charset="0"/>
                <a:cs typeface="Segoe UI" panose="020B0502040204020203" pitchFamily="34" charset="0"/>
              </a:rPr>
              <a:t>10 minutes on Monday to Saturday daytimes and every 15 minutes during the evenings and on Sundays. The X2 extends to Oxford Rail Station, restoring the link between Abingdon, Abingdon Road and Oxford Rail </a:t>
            </a:r>
            <a:r>
              <a:rPr lang="en-US" sz="1100" dirty="0" smtClean="0">
                <a:latin typeface="Segoe UI" panose="020B0502040204020203" pitchFamily="34" charset="0"/>
                <a:cs typeface="Segoe UI" panose="020B0502040204020203" pitchFamily="34" charset="0"/>
              </a:rPr>
              <a:t>Station which had been lost for several years as a result of the disruption caused by the “Access to </a:t>
            </a:r>
            <a:r>
              <a:rPr lang="en-US" sz="1100" dirty="0" err="1" smtClean="0">
                <a:latin typeface="Segoe UI" panose="020B0502040204020203" pitchFamily="34" charset="0"/>
                <a:cs typeface="Segoe UI" panose="020B0502040204020203" pitchFamily="34" charset="0"/>
              </a:rPr>
              <a:t>Headington</a:t>
            </a:r>
            <a:r>
              <a:rPr lang="en-US" sz="1100" dirty="0" smtClean="0">
                <a:latin typeface="Segoe UI" panose="020B0502040204020203" pitchFamily="34" charset="0"/>
                <a:cs typeface="Segoe UI" panose="020B0502040204020203" pitchFamily="34" charset="0"/>
              </a:rPr>
              <a:t>” roadworks. </a:t>
            </a:r>
            <a:r>
              <a:rPr lang="en-US" sz="1100" dirty="0">
                <a:latin typeface="Segoe UI" panose="020B0502040204020203" pitchFamily="34" charset="0"/>
                <a:cs typeface="Segoe UI" panose="020B0502040204020203" pitchFamily="34" charset="0"/>
              </a:rPr>
              <a:t>The </a:t>
            </a:r>
            <a:r>
              <a:rPr lang="en-US" sz="1100" dirty="0" smtClean="0">
                <a:latin typeface="Segoe UI" panose="020B0502040204020203" pitchFamily="34" charset="0"/>
                <a:cs typeface="Segoe UI" panose="020B0502040204020203" pitchFamily="34" charset="0"/>
              </a:rPr>
              <a:t>X2 service </a:t>
            </a:r>
            <a:r>
              <a:rPr lang="en-US" sz="1100" dirty="0">
                <a:latin typeface="Segoe UI" panose="020B0502040204020203" pitchFamily="34" charset="0"/>
                <a:cs typeface="Segoe UI" panose="020B0502040204020203" pitchFamily="34" charset="0"/>
              </a:rPr>
              <a:t>operates every 20 minutes on Monday to Saturday daytimes and every 30 minutes during the evenings and on Sundays. </a:t>
            </a:r>
          </a:p>
          <a:p>
            <a:pPr marL="0" indent="0">
              <a:lnSpc>
                <a:spcPct val="150000"/>
              </a:lnSpc>
              <a:buNone/>
            </a:pPr>
            <a:r>
              <a:rPr lang="en-US" sz="1100" dirty="0">
                <a:latin typeface="Segoe UI" panose="020B0502040204020203" pitchFamily="34" charset="0"/>
                <a:cs typeface="Segoe UI" panose="020B0502040204020203" pitchFamily="34" charset="0"/>
              </a:rPr>
              <a:t>Meanwhile, the re-routed and renumbered cityX3 service is </a:t>
            </a:r>
            <a:r>
              <a:rPr lang="en-US" sz="1100" dirty="0" smtClean="0">
                <a:latin typeface="Segoe UI" panose="020B0502040204020203" pitchFamily="34" charset="0"/>
                <a:cs typeface="Segoe UI" panose="020B0502040204020203" pitchFamily="34" charset="0"/>
              </a:rPr>
              <a:t>now</a:t>
            </a:r>
            <a:r>
              <a:rPr lang="en-US" sz="1100" dirty="0" smtClean="0">
                <a:latin typeface="Segoe UI" panose="020B0502040204020203" pitchFamily="34" charset="0"/>
                <a:cs typeface="Segoe UI" panose="020B0502040204020203" pitchFamily="34" charset="0"/>
              </a:rPr>
              <a:t> </a:t>
            </a:r>
            <a:r>
              <a:rPr lang="en-US" sz="1100" dirty="0">
                <a:latin typeface="Segoe UI" panose="020B0502040204020203" pitchFamily="34" charset="0"/>
                <a:cs typeface="Segoe UI" panose="020B0502040204020203" pitchFamily="34" charset="0"/>
              </a:rPr>
              <a:t>extended beyond Oxford City Centre, to JR Hospital, replacing the cityX13 and maintaining the direct service between Abingdon and JR Hospital throughout the day, </a:t>
            </a:r>
            <a:r>
              <a:rPr lang="en-US" sz="1100" dirty="0" smtClean="0">
                <a:latin typeface="Segoe UI" panose="020B0502040204020203" pitchFamily="34" charset="0"/>
                <a:cs typeface="Segoe UI" panose="020B0502040204020203" pitchFamily="34" charset="0"/>
              </a:rPr>
              <a:t>seven </a:t>
            </a:r>
            <a:r>
              <a:rPr lang="en-US" sz="1100" dirty="0">
                <a:latin typeface="Segoe UI" panose="020B0502040204020203" pitchFamily="34" charset="0"/>
                <a:cs typeface="Segoe UI" panose="020B0502040204020203" pitchFamily="34" charset="0"/>
              </a:rPr>
              <a:t>days a week</a:t>
            </a:r>
            <a:r>
              <a:rPr lang="en-US" sz="1100" dirty="0" smtClean="0">
                <a:latin typeface="Segoe UI" panose="020B0502040204020203" pitchFamily="34" charset="0"/>
                <a:cs typeface="Segoe UI" panose="020B0502040204020203" pitchFamily="34" charset="0"/>
              </a:rPr>
              <a:t>. Between </a:t>
            </a:r>
            <a:r>
              <a:rPr lang="en-US" sz="1100" dirty="0">
                <a:latin typeface="Segoe UI" panose="020B0502040204020203" pitchFamily="34" charset="0"/>
                <a:cs typeface="Segoe UI" panose="020B0502040204020203" pitchFamily="34" charset="0"/>
              </a:rPr>
              <a:t>Oxford City Centre and JR Hospital, the cityX3 and city13 services coordinate to provide buses every 10 minutes on Monday to Saturday daytimes. </a:t>
            </a:r>
            <a:endParaRPr lang="en-US" sz="1100" dirty="0" smtClean="0">
              <a:latin typeface="Segoe UI" panose="020B0502040204020203" pitchFamily="34" charset="0"/>
              <a:cs typeface="Segoe UI" panose="020B0502040204020203" pitchFamily="34" charset="0"/>
            </a:endParaRPr>
          </a:p>
          <a:p>
            <a:pPr marL="0" indent="0">
              <a:lnSpc>
                <a:spcPct val="150000"/>
              </a:lnSpc>
              <a:buNone/>
            </a:pPr>
            <a:endParaRPr lang="en-US" sz="1100" dirty="0" smtClean="0">
              <a:latin typeface="Segoe UI" panose="020B0502040204020203" pitchFamily="34" charset="0"/>
              <a:cs typeface="Segoe UI" panose="020B0502040204020203" pitchFamily="34" charset="0"/>
            </a:endParaRPr>
          </a:p>
        </p:txBody>
      </p:sp>
      <p:pic>
        <p:nvPicPr>
          <p:cNvPr id="2050" name="Picture 2" descr="https://res.cloudinary.com/mynewsdesk-cld/image/upload/c_limit,dpr_1.0,f_auto,h_700,q_auto,w_auto/phn191sdqnm1mj22t1k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2105" y="4448537"/>
            <a:ext cx="2219488" cy="1665211"/>
          </a:xfrm>
          <a:prstGeom prst="rect">
            <a:avLst/>
          </a:prstGeom>
          <a:ln w="38100">
            <a:solidFill>
              <a:srgbClr val="EFB40D"/>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Content Placeholder 4"/>
          <p:cNvSpPr txBox="1">
            <a:spLocks/>
          </p:cNvSpPr>
          <p:nvPr/>
        </p:nvSpPr>
        <p:spPr>
          <a:xfrm>
            <a:off x="3078218" y="4607903"/>
            <a:ext cx="6332000" cy="2062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100" dirty="0" smtClean="0">
                <a:latin typeface="Segoe UI" panose="020B0502040204020203" pitchFamily="34" charset="0"/>
                <a:cs typeface="Segoe UI" panose="020B0502040204020203" pitchFamily="34" charset="0"/>
              </a:rPr>
              <a:t>With financial support from Oxfordshire County Council, the revised cityX3 service is also extended to the new Barton Park development across the Northern By-pass. The </a:t>
            </a:r>
            <a:r>
              <a:rPr lang="en-US" sz="1100" dirty="0" err="1" smtClean="0">
                <a:latin typeface="Segoe UI" panose="020B0502040204020203" pitchFamily="34" charset="0"/>
                <a:cs typeface="Segoe UI" panose="020B0502040204020203" pitchFamily="34" charset="0"/>
              </a:rPr>
              <a:t>subsidised</a:t>
            </a:r>
            <a:r>
              <a:rPr lang="en-US" sz="1100" dirty="0" smtClean="0">
                <a:latin typeface="Segoe UI" panose="020B0502040204020203" pitchFamily="34" charset="0"/>
                <a:cs typeface="Segoe UI" panose="020B0502040204020203" pitchFamily="34" charset="0"/>
              </a:rPr>
              <a:t> service provides much of Barton and all of the new development with a </a:t>
            </a:r>
            <a:r>
              <a:rPr lang="en-US" sz="1100" dirty="0" smtClean="0">
                <a:latin typeface="Segoe UI" panose="020B0502040204020203" pitchFamily="34" charset="0"/>
                <a:cs typeface="Segoe UI" panose="020B0502040204020203" pitchFamily="34" charset="0"/>
              </a:rPr>
              <a:t>faster route </a:t>
            </a:r>
            <a:r>
              <a:rPr lang="en-US" sz="1100" dirty="0" smtClean="0">
                <a:latin typeface="Segoe UI" panose="020B0502040204020203" pitchFamily="34" charset="0"/>
                <a:cs typeface="Segoe UI" panose="020B0502040204020203" pitchFamily="34" charset="0"/>
              </a:rPr>
              <a:t>to JR </a:t>
            </a:r>
            <a:r>
              <a:rPr lang="en-US" sz="1100" dirty="0" smtClean="0">
                <a:latin typeface="Segoe UI" panose="020B0502040204020203" pitchFamily="34" charset="0"/>
                <a:cs typeface="Segoe UI" panose="020B0502040204020203" pitchFamily="34" charset="0"/>
              </a:rPr>
              <a:t>Hospital and operates every 20 minutes on </a:t>
            </a:r>
            <a:r>
              <a:rPr lang="en-US" sz="1100" dirty="0" smtClean="0">
                <a:latin typeface="Segoe UI" panose="020B0502040204020203" pitchFamily="34" charset="0"/>
                <a:cs typeface="Segoe UI" panose="020B0502040204020203" pitchFamily="34" charset="0"/>
              </a:rPr>
              <a:t>Monday to Saturday daytimes and a 30-minute frequency during the evenings and on Sundays.</a:t>
            </a:r>
          </a:p>
          <a:p>
            <a:pPr marL="0" indent="0">
              <a:lnSpc>
                <a:spcPct val="150000"/>
              </a:lnSpc>
              <a:buFont typeface="Arial" panose="020B0604020202020204" pitchFamily="34" charset="0"/>
              <a:buNone/>
            </a:pPr>
            <a:r>
              <a:rPr lang="en-US" sz="1100" dirty="0" smtClean="0">
                <a:latin typeface="Segoe UI" panose="020B0502040204020203" pitchFamily="34" charset="0"/>
                <a:cs typeface="Segoe UI" panose="020B0502040204020203" pitchFamily="34" charset="0"/>
              </a:rPr>
              <a:t>On top of all this, we also introduced brand new </a:t>
            </a:r>
            <a:r>
              <a:rPr lang="en-US" sz="1100" dirty="0" err="1" smtClean="0">
                <a:latin typeface="Segoe UI" panose="020B0502040204020203" pitchFamily="34" charset="0"/>
                <a:cs typeface="Segoe UI" panose="020B0502040204020203" pitchFamily="34" charset="0"/>
              </a:rPr>
              <a:t>Wrightbus</a:t>
            </a:r>
            <a:r>
              <a:rPr lang="en-US" sz="1100" dirty="0" smtClean="0">
                <a:latin typeface="Segoe UI" panose="020B0502040204020203" pitchFamily="34" charset="0"/>
                <a:cs typeface="Segoe UI" panose="020B0502040204020203" pitchFamily="34" charset="0"/>
              </a:rPr>
              <a:t> Streetdeck vehicles 901-903 to our city fleet, typically operating on the cityX3/13 </a:t>
            </a:r>
            <a:r>
              <a:rPr lang="en-US" sz="1100" dirty="0" smtClean="0">
                <a:latin typeface="Segoe UI" panose="020B0502040204020203" pitchFamily="34" charset="0"/>
                <a:cs typeface="Segoe UI" panose="020B0502040204020203" pitchFamily="34" charset="0"/>
              </a:rPr>
              <a:t>routes</a:t>
            </a:r>
            <a:r>
              <a:rPr lang="en-US" sz="1100" dirty="0" smtClean="0">
                <a:latin typeface="Segoe UI" panose="020B0502040204020203" pitchFamily="34" charset="0"/>
                <a:cs typeface="Segoe UI" panose="020B0502040204020203" pitchFamily="34" charset="0"/>
              </a:rPr>
              <a:t>, along with a striking new livery!</a:t>
            </a:r>
            <a:endParaRPr lang="en-US" sz="11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88414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Continued Success</a:t>
            </a:r>
            <a:r>
              <a:rPr lang="en-US" sz="2800" b="1" dirty="0">
                <a:latin typeface="Segoe UI" panose="020B0502040204020203" pitchFamily="34" charset="0"/>
                <a:cs typeface="Segoe UI" panose="020B0502040204020203" pitchFamily="34" charset="0"/>
              </a:rPr>
              <a:t>: </a:t>
            </a:r>
            <a:r>
              <a:rPr lang="en-US" sz="2800" b="1" dirty="0" smtClean="0">
                <a:latin typeface="Segoe UI" panose="020B0502040204020203" pitchFamily="34" charset="0"/>
                <a:cs typeface="Segoe UI" panose="020B0502040204020203" pitchFamily="34" charset="0"/>
              </a:rPr>
              <a:t/>
            </a:r>
            <a:br>
              <a:rPr lang="en-US" sz="2800" b="1" dirty="0" smtClean="0">
                <a:latin typeface="Segoe UI" panose="020B0502040204020203" pitchFamily="34" charset="0"/>
                <a:cs typeface="Segoe UI" panose="020B0502040204020203" pitchFamily="34" charset="0"/>
              </a:rPr>
            </a:br>
            <a:r>
              <a:rPr lang="en-US" sz="2800" dirty="0" err="1" smtClean="0">
                <a:latin typeface="Segoe UI" panose="020B0502040204020203" pitchFamily="34" charset="0"/>
                <a:cs typeface="Segoe UI" panose="020B0502040204020203" pitchFamily="34" charset="0"/>
              </a:rPr>
              <a:t>Seacourt</a:t>
            </a:r>
            <a:r>
              <a:rPr lang="en-US" sz="2800" dirty="0" smtClean="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Park&amp;Ride new facilities</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625128"/>
            <a:ext cx="3874309" cy="4926956"/>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In April 2021, a new </a:t>
            </a:r>
            <a:r>
              <a:rPr lang="en-US" sz="1200" dirty="0">
                <a:latin typeface="Segoe UI" panose="020B0502040204020203" pitchFamily="34" charset="0"/>
                <a:cs typeface="Segoe UI" panose="020B0502040204020203" pitchFamily="34" charset="0"/>
              </a:rPr>
              <a:t>building at </a:t>
            </a:r>
            <a:r>
              <a:rPr lang="en-US" sz="1200" dirty="0" err="1">
                <a:latin typeface="Segoe UI" panose="020B0502040204020203" pitchFamily="34" charset="0"/>
                <a:cs typeface="Segoe UI" panose="020B0502040204020203" pitchFamily="34" charset="0"/>
              </a:rPr>
              <a:t>Seacourt</a:t>
            </a:r>
            <a:r>
              <a:rPr lang="en-US" sz="1200" dirty="0">
                <a:latin typeface="Segoe UI" panose="020B0502040204020203" pitchFamily="34" charset="0"/>
                <a:cs typeface="Segoe UI" panose="020B0502040204020203" pitchFamily="34" charset="0"/>
              </a:rPr>
              <a:t> Park&amp;Ride </a:t>
            </a:r>
            <a:r>
              <a:rPr lang="en-US" sz="1200" dirty="0" smtClean="0">
                <a:latin typeface="Segoe UI" panose="020B0502040204020203" pitchFamily="34" charset="0"/>
                <a:cs typeface="Segoe UI" panose="020B0502040204020203" pitchFamily="34" charset="0"/>
              </a:rPr>
              <a:t>was opened! </a:t>
            </a:r>
            <a:r>
              <a:rPr lang="en-US" sz="1200" dirty="0">
                <a:latin typeface="Segoe UI" panose="020B0502040204020203" pitchFamily="34" charset="0"/>
                <a:cs typeface="Segoe UI" panose="020B0502040204020203" pitchFamily="34" charset="0"/>
              </a:rPr>
              <a:t>The infrastructure includes toilets, an enclosed waiting area and digital information screens which provide real-time journey information. </a:t>
            </a:r>
          </a:p>
          <a:p>
            <a:pPr marL="0" indent="0">
              <a:lnSpc>
                <a:spcPct val="150000"/>
              </a:lnSpc>
              <a:buNone/>
            </a:pPr>
            <a:r>
              <a:rPr lang="en-US" sz="1200" dirty="0">
                <a:latin typeface="Segoe UI" panose="020B0502040204020203" pitchFamily="34" charset="0"/>
                <a:cs typeface="Segoe UI" panose="020B0502040204020203" pitchFamily="34" charset="0"/>
              </a:rPr>
              <a:t>These brand-new customer-friendly facilities </a:t>
            </a:r>
            <a:r>
              <a:rPr lang="en-US" sz="1200" dirty="0" smtClean="0">
                <a:latin typeface="Segoe UI" panose="020B0502040204020203" pitchFamily="34" charset="0"/>
                <a:cs typeface="Segoe UI" panose="020B0502040204020203" pitchFamily="34" charset="0"/>
              </a:rPr>
              <a:t>are helping us </a:t>
            </a:r>
            <a:r>
              <a:rPr lang="en-US" sz="1200" dirty="0">
                <a:latin typeface="Segoe UI" panose="020B0502040204020203" pitchFamily="34" charset="0"/>
                <a:cs typeface="Segoe UI" panose="020B0502040204020203" pitchFamily="34" charset="0"/>
              </a:rPr>
              <a:t>welcome people back onto our bus services</a:t>
            </a:r>
            <a:r>
              <a:rPr lang="en-US" sz="1200" dirty="0" smtClean="0">
                <a:latin typeface="Segoe UI" panose="020B0502040204020203" pitchFamily="34" charset="0"/>
                <a:cs typeface="Segoe UI" panose="020B0502040204020203" pitchFamily="34" charset="0"/>
              </a:rPr>
              <a:t>.</a:t>
            </a:r>
          </a:p>
          <a:p>
            <a:pPr marL="0" indent="0">
              <a:lnSpc>
                <a:spcPct val="150000"/>
              </a:lnSpc>
              <a:buNone/>
            </a:pPr>
            <a:r>
              <a:rPr lang="en-US" sz="1200" dirty="0">
                <a:latin typeface="Segoe UI" panose="020B0502040204020203" pitchFamily="34" charset="0"/>
                <a:cs typeface="Segoe UI" panose="020B0502040204020203" pitchFamily="34" charset="0"/>
              </a:rPr>
              <a:t>The car park capacity has also been increased by 595 </a:t>
            </a:r>
            <a:r>
              <a:rPr lang="en-US" sz="1200" dirty="0" smtClean="0">
                <a:latin typeface="Segoe UI" panose="020B0502040204020203" pitchFamily="34" charset="0"/>
                <a:cs typeface="Segoe UI" panose="020B0502040204020203" pitchFamily="34" charset="0"/>
              </a:rPr>
              <a:t>spaces, </a:t>
            </a:r>
            <a:r>
              <a:rPr lang="en-US" sz="1200" dirty="0">
                <a:latin typeface="Segoe UI" panose="020B0502040204020203" pitchFamily="34" charset="0"/>
                <a:cs typeface="Segoe UI" panose="020B0502040204020203" pitchFamily="34" charset="0"/>
              </a:rPr>
              <a:t>taking the number of spaces for vehicles to more than 1,300. </a:t>
            </a:r>
          </a:p>
          <a:p>
            <a:pPr marL="0" indent="0">
              <a:lnSpc>
                <a:spcPct val="150000"/>
              </a:lnSpc>
              <a:buNone/>
            </a:pPr>
            <a:r>
              <a:rPr lang="en-US" sz="1200" dirty="0">
                <a:latin typeface="Segoe UI" panose="020B0502040204020203" pitchFamily="34" charset="0"/>
                <a:cs typeface="Segoe UI" panose="020B0502040204020203" pitchFamily="34" charset="0"/>
              </a:rPr>
              <a:t>The improvements were made </a:t>
            </a:r>
            <a:r>
              <a:rPr lang="en-US" sz="1200" dirty="0" smtClean="0">
                <a:latin typeface="Segoe UI" panose="020B0502040204020203" pitchFamily="34" charset="0"/>
                <a:cs typeface="Segoe UI" panose="020B0502040204020203" pitchFamily="34" charset="0"/>
              </a:rPr>
              <a:t>possible </a:t>
            </a:r>
            <a:r>
              <a:rPr lang="en-US" sz="1200" dirty="0">
                <a:latin typeface="Segoe UI" panose="020B0502040204020203" pitchFamily="34" charset="0"/>
                <a:cs typeface="Segoe UI" panose="020B0502040204020203" pitchFamily="34" charset="0"/>
              </a:rPr>
              <a:t>thanks to an investment by Oxford City </a:t>
            </a:r>
            <a:r>
              <a:rPr lang="en-US" sz="1200" dirty="0" smtClean="0">
                <a:latin typeface="Segoe UI" panose="020B0502040204020203" pitchFamily="34" charset="0"/>
                <a:cs typeface="Segoe UI" panose="020B0502040204020203" pitchFamily="34" charset="0"/>
              </a:rPr>
              <a:t>Council, and we assisted with through installing additional information boards, leaflet racks and by working with suppliers to ensure the real time information screen worked from day one!</a:t>
            </a:r>
            <a:endParaRPr lang="en-US" sz="1200" dirty="0">
              <a:latin typeface="Segoe UI" panose="020B0502040204020203" pitchFamily="34" charset="0"/>
              <a:cs typeface="Segoe UI" panose="020B0502040204020203" pitchFamily="34" charset="0"/>
            </a:endParaRPr>
          </a:p>
        </p:txBody>
      </p:sp>
      <p:grpSp>
        <p:nvGrpSpPr>
          <p:cNvPr id="7" name="Group 6"/>
          <p:cNvGrpSpPr/>
          <p:nvPr/>
        </p:nvGrpSpPr>
        <p:grpSpPr>
          <a:xfrm>
            <a:off x="7319442" y="1625128"/>
            <a:ext cx="2657935" cy="4954506"/>
            <a:chOff x="7338733" y="1585731"/>
            <a:chExt cx="2311311" cy="4308384"/>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8733" y="1585731"/>
              <a:ext cx="2286933" cy="1358098"/>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8733" y="3047901"/>
              <a:ext cx="2286933" cy="1365111"/>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38733" y="4517084"/>
              <a:ext cx="2311311" cy="1377031"/>
            </a:xfrm>
            <a:prstGeom prst="rect">
              <a:avLst/>
            </a:prstGeom>
          </p:spPr>
        </p:pic>
      </p:grpSp>
    </p:spTree>
    <p:extLst>
      <p:ext uri="{BB962C8B-B14F-4D97-AF65-F5344CB8AC3E}">
        <p14:creationId xmlns:p14="http://schemas.microsoft.com/office/powerpoint/2010/main" val="683861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Continued Success</a:t>
            </a:r>
            <a:r>
              <a:rPr lang="en-US" sz="2800" b="1" dirty="0">
                <a:latin typeface="Segoe UI" panose="020B0502040204020203" pitchFamily="34" charset="0"/>
                <a:cs typeface="Segoe UI" panose="020B0502040204020203" pitchFamily="34" charset="0"/>
              </a:rPr>
              <a:t>: </a:t>
            </a:r>
            <a:r>
              <a:rPr lang="en-US" sz="2800" dirty="0" smtClean="0">
                <a:latin typeface="Segoe UI" panose="020B0502040204020203" pitchFamily="34" charset="0"/>
                <a:cs typeface="Segoe UI" panose="020B0502040204020203" pitchFamily="34" charset="0"/>
              </a:rPr>
              <a:t>Vaccination Centre Buses</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4"/>
            <a:ext cx="3708365" cy="5311965"/>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In February 2021, together with Stagecoach, we </a:t>
            </a:r>
            <a:r>
              <a:rPr lang="en-US" sz="1200" dirty="0" smtClean="0">
                <a:latin typeface="Segoe UI" panose="020B0502040204020203" pitchFamily="34" charset="0"/>
                <a:cs typeface="Segoe UI" panose="020B0502040204020203" pitchFamily="34" charset="0"/>
              </a:rPr>
              <a:t>amended </a:t>
            </a:r>
            <a:r>
              <a:rPr lang="en-US" sz="1200" dirty="0" smtClean="0">
                <a:latin typeface="Segoe UI" panose="020B0502040204020203" pitchFamily="34" charset="0"/>
                <a:cs typeface="Segoe UI" panose="020B0502040204020203" pitchFamily="34" charset="0"/>
              </a:rPr>
              <a:t>our city3A services to provide crucial daily links to the new mass COVID-19 vaccination </a:t>
            </a:r>
            <a:r>
              <a:rPr lang="en-US" sz="1200" dirty="0" err="1" smtClean="0">
                <a:latin typeface="Segoe UI" panose="020B0502040204020203" pitchFamily="34" charset="0"/>
                <a:cs typeface="Segoe UI" panose="020B0502040204020203" pitchFamily="34" charset="0"/>
              </a:rPr>
              <a:t>centre</a:t>
            </a:r>
            <a:r>
              <a:rPr lang="en-US" sz="1200" dirty="0" smtClean="0">
                <a:latin typeface="Segoe UI" panose="020B0502040204020203" pitchFamily="34" charset="0"/>
                <a:cs typeface="Segoe UI" panose="020B0502040204020203" pitchFamily="34" charset="0"/>
              </a:rPr>
              <a:t> at the </a:t>
            </a:r>
            <a:r>
              <a:rPr lang="en-US" sz="1200" dirty="0" err="1" smtClean="0">
                <a:latin typeface="Segoe UI" panose="020B0502040204020203" pitchFamily="34" charset="0"/>
                <a:cs typeface="Segoe UI" panose="020B0502040204020203" pitchFamily="34" charset="0"/>
              </a:rPr>
              <a:t>Kassam</a:t>
            </a:r>
            <a:r>
              <a:rPr lang="en-US" sz="1200" dirty="0" smtClean="0">
                <a:latin typeface="Segoe UI" panose="020B0502040204020203" pitchFamily="34" charset="0"/>
                <a:cs typeface="Segoe UI" panose="020B0502040204020203" pitchFamily="34" charset="0"/>
              </a:rPr>
              <a:t> Stadium in Oxford.</a:t>
            </a:r>
          </a:p>
          <a:p>
            <a:pPr marL="0" indent="0">
              <a:lnSpc>
                <a:spcPct val="150000"/>
              </a:lnSpc>
              <a:buNone/>
            </a:pPr>
            <a:r>
              <a:rPr lang="en-US" sz="1200" dirty="0">
                <a:latin typeface="Segoe UI" panose="020B0502040204020203" pitchFamily="34" charset="0"/>
                <a:cs typeface="Segoe UI" panose="020B0502040204020203" pitchFamily="34" charset="0"/>
              </a:rPr>
              <a:t>With the </a:t>
            </a:r>
            <a:r>
              <a:rPr lang="en-US" sz="1200" dirty="0" err="1">
                <a:latin typeface="Segoe UI" panose="020B0502040204020203" pitchFamily="34" charset="0"/>
                <a:cs typeface="Segoe UI" panose="020B0502040204020203" pitchFamily="34" charset="0"/>
              </a:rPr>
              <a:t>Kassam</a:t>
            </a:r>
            <a:r>
              <a:rPr lang="en-US" sz="1200" dirty="0">
                <a:latin typeface="Segoe UI" panose="020B0502040204020203" pitchFamily="34" charset="0"/>
                <a:cs typeface="Segoe UI" panose="020B0502040204020203" pitchFamily="34" charset="0"/>
              </a:rPr>
              <a:t> Stadium designated as </a:t>
            </a:r>
            <a:r>
              <a:rPr lang="en-US" sz="1200" dirty="0" smtClean="0">
                <a:latin typeface="Segoe UI" panose="020B0502040204020203" pitchFamily="34" charset="0"/>
                <a:cs typeface="Segoe UI" panose="020B0502040204020203" pitchFamily="34" charset="0"/>
              </a:rPr>
              <a:t>a key </a:t>
            </a:r>
            <a:r>
              <a:rPr lang="en-US" sz="1200" dirty="0">
                <a:latin typeface="Segoe UI" panose="020B0502040204020203" pitchFamily="34" charset="0"/>
                <a:cs typeface="Segoe UI" panose="020B0502040204020203" pitchFamily="34" charset="0"/>
              </a:rPr>
              <a:t>vaccination hub in Oxfordshire and as many as 8,000 to 10,000 </a:t>
            </a:r>
            <a:r>
              <a:rPr lang="en-US" sz="1200" dirty="0" smtClean="0">
                <a:latin typeface="Segoe UI" panose="020B0502040204020203" pitchFamily="34" charset="0"/>
                <a:cs typeface="Segoe UI" panose="020B0502040204020203" pitchFamily="34" charset="0"/>
              </a:rPr>
              <a:t>vaccinations </a:t>
            </a:r>
            <a:r>
              <a:rPr lang="en-US" sz="1200" dirty="0">
                <a:latin typeface="Segoe UI" panose="020B0502040204020203" pitchFamily="34" charset="0"/>
                <a:cs typeface="Segoe UI" panose="020B0502040204020203" pitchFamily="34" charset="0"/>
              </a:rPr>
              <a:t>expected to take place there weekly, </a:t>
            </a:r>
            <a:r>
              <a:rPr lang="en-US" sz="1200" dirty="0" smtClean="0">
                <a:latin typeface="Segoe UI" panose="020B0502040204020203" pitchFamily="34" charset="0"/>
                <a:cs typeface="Segoe UI" panose="020B0502040204020203" pitchFamily="34" charset="0"/>
              </a:rPr>
              <a:t>we reacted quickly </a:t>
            </a:r>
            <a:r>
              <a:rPr lang="en-US" sz="1200" dirty="0">
                <a:latin typeface="Segoe UI" panose="020B0502040204020203" pitchFamily="34" charset="0"/>
                <a:cs typeface="Segoe UI" panose="020B0502040204020203" pitchFamily="34" charset="0"/>
              </a:rPr>
              <a:t>to ensure improved connectivity to the </a:t>
            </a:r>
            <a:r>
              <a:rPr lang="en-US" sz="1200" dirty="0" err="1">
                <a:latin typeface="Segoe UI" panose="020B0502040204020203" pitchFamily="34" charset="0"/>
                <a:cs typeface="Segoe UI" panose="020B0502040204020203" pitchFamily="34" charset="0"/>
              </a:rPr>
              <a:t>centre</a:t>
            </a:r>
            <a:r>
              <a:rPr lang="en-US" sz="1200" dirty="0">
                <a:latin typeface="Segoe UI" panose="020B0502040204020203" pitchFamily="34" charset="0"/>
                <a:cs typeface="Segoe UI" panose="020B0502040204020203" pitchFamily="34" charset="0"/>
              </a:rPr>
              <a:t>. </a:t>
            </a:r>
            <a:endParaRPr lang="en-US" sz="1200" dirty="0" smtClean="0">
              <a:latin typeface="Segoe UI" panose="020B0502040204020203" pitchFamily="34" charset="0"/>
              <a:cs typeface="Segoe UI" panose="020B0502040204020203" pitchFamily="34" charset="0"/>
            </a:endParaRPr>
          </a:p>
          <a:p>
            <a:pPr marL="0" indent="0">
              <a:lnSpc>
                <a:spcPct val="150000"/>
              </a:lnSpc>
              <a:buNone/>
            </a:pPr>
            <a:r>
              <a:rPr lang="en-US" sz="1200" dirty="0" smtClean="0">
                <a:latin typeface="Segoe UI" panose="020B0502040204020203" pitchFamily="34" charset="0"/>
                <a:cs typeface="Segoe UI" panose="020B0502040204020203" pitchFamily="34" charset="0"/>
              </a:rPr>
              <a:t>The revised timetable provides a direct half-hourly service to the vaccination </a:t>
            </a:r>
            <a:r>
              <a:rPr lang="en-US" sz="1200" dirty="0" err="1" smtClean="0">
                <a:latin typeface="Segoe UI" panose="020B0502040204020203" pitchFamily="34" charset="0"/>
                <a:cs typeface="Segoe UI" panose="020B0502040204020203" pitchFamily="34" charset="0"/>
              </a:rPr>
              <a:t>centre</a:t>
            </a:r>
            <a:r>
              <a:rPr lang="en-US" sz="1200" dirty="0" smtClean="0">
                <a:latin typeface="Segoe UI" panose="020B0502040204020203" pitchFamily="34" charset="0"/>
                <a:cs typeface="Segoe UI" panose="020B0502040204020203" pitchFamily="34" charset="0"/>
              </a:rPr>
              <a:t> </a:t>
            </a:r>
            <a:r>
              <a:rPr lang="en-US" sz="1200" dirty="0" smtClean="0">
                <a:latin typeface="Segoe UI" panose="020B0502040204020203" pitchFamily="34" charset="0"/>
                <a:cs typeface="Segoe UI" panose="020B0502040204020203" pitchFamily="34" charset="0"/>
              </a:rPr>
              <a:t>from both Oxford city and Cowley, seven </a:t>
            </a:r>
            <a:r>
              <a:rPr lang="en-US" sz="1200" dirty="0" smtClean="0">
                <a:latin typeface="Segoe UI" panose="020B0502040204020203" pitchFamily="34" charset="0"/>
                <a:cs typeface="Segoe UI" panose="020B0502040204020203" pitchFamily="34" charset="0"/>
              </a:rPr>
              <a:t>days a week. </a:t>
            </a:r>
          </a:p>
          <a:p>
            <a:pPr marL="0" indent="0">
              <a:lnSpc>
                <a:spcPct val="150000"/>
              </a:lnSpc>
              <a:buNone/>
            </a:pPr>
            <a:r>
              <a:rPr lang="en-US" sz="1200" dirty="0">
                <a:latin typeface="Segoe UI" panose="020B0502040204020203" pitchFamily="34" charset="0"/>
                <a:cs typeface="Segoe UI" panose="020B0502040204020203" pitchFamily="34" charset="0"/>
              </a:rPr>
              <a:t>It is important as many people are vaccinated as possible, as quickly as possible, and we are proud to be supporting this public health </a:t>
            </a:r>
            <a:r>
              <a:rPr lang="en-US" sz="1200" dirty="0" err="1">
                <a:latin typeface="Segoe UI" panose="020B0502040204020203" pitchFamily="34" charset="0"/>
                <a:cs typeface="Segoe UI" panose="020B0502040204020203" pitchFamily="34" charset="0"/>
              </a:rPr>
              <a:t>programme</a:t>
            </a:r>
            <a:r>
              <a:rPr lang="en-US" sz="1200" dirty="0">
                <a:latin typeface="Segoe UI" panose="020B0502040204020203" pitchFamily="34" charset="0"/>
                <a:cs typeface="Segoe UI" panose="020B0502040204020203" pitchFamily="34" charset="0"/>
              </a:rPr>
              <a:t>.</a:t>
            </a:r>
          </a:p>
        </p:txBody>
      </p:sp>
      <p:pic>
        <p:nvPicPr>
          <p:cNvPr id="3074" name="Picture 2" descr="https://res.cloudinary.com/mynewsdesk-cld/image/upload/c_limit,dpr_1.0,f_auto,h_700,q_auto,w_auto/b4a1q7tfl2obzwqp2gq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841" y="1562582"/>
            <a:ext cx="4567217" cy="3044811"/>
          </a:xfrm>
          <a:prstGeom prst="rect">
            <a:avLst/>
          </a:prstGeom>
          <a:ln w="38100">
            <a:solidFill>
              <a:srgbClr val="EFB40D"/>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891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Continued Success</a:t>
            </a:r>
            <a:r>
              <a:rPr lang="en-US" sz="2800" b="1" dirty="0">
                <a:latin typeface="Segoe UI" panose="020B0502040204020203" pitchFamily="34" charset="0"/>
                <a:cs typeface="Segoe UI" panose="020B0502040204020203" pitchFamily="34" charset="0"/>
              </a:rPr>
              <a:t>: </a:t>
            </a:r>
            <a:r>
              <a:rPr lang="en-US" sz="2800" dirty="0" smtClean="0">
                <a:latin typeface="Segoe UI" panose="020B0502040204020203" pitchFamily="34" charset="0"/>
                <a:cs typeface="Segoe UI" panose="020B0502040204020203" pitchFamily="34" charset="0"/>
              </a:rPr>
              <a:t>Milton Park Partnership</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6"/>
            <a:ext cx="7382203" cy="1608066"/>
          </a:xfrm>
        </p:spPr>
        <p:txBody>
          <a:bodyPr>
            <a:normAutofit/>
          </a:bodyPr>
          <a:lstStyle/>
          <a:p>
            <a:pPr marL="0" indent="0">
              <a:lnSpc>
                <a:spcPct val="150000"/>
              </a:lnSpc>
              <a:buNone/>
            </a:pPr>
            <a:r>
              <a:rPr lang="en-US" sz="1200" dirty="0">
                <a:latin typeface="Segoe UI" panose="020B0502040204020203" pitchFamily="34" charset="0"/>
                <a:cs typeface="Segoe UI" panose="020B0502040204020203" pitchFamily="34" charset="0"/>
              </a:rPr>
              <a:t>As part of our partnership with Milton Park, we have recently introduced substantial improvements to our bus connectivity, offering new direct connections to Headington, Wantage and Grove, and improved service to Oxford, Didcot Parkway and Abingdon. </a:t>
            </a:r>
            <a:r>
              <a:rPr lang="en-US" sz="1200" dirty="0" smtClean="0">
                <a:latin typeface="Segoe UI" panose="020B0502040204020203" pitchFamily="34" charset="0"/>
                <a:cs typeface="Segoe UI" panose="020B0502040204020203" pitchFamily="34" charset="0"/>
              </a:rPr>
              <a:t>But </a:t>
            </a:r>
            <a:r>
              <a:rPr lang="en-US" sz="1200" dirty="0">
                <a:latin typeface="Segoe UI" panose="020B0502040204020203" pitchFamily="34" charset="0"/>
                <a:cs typeface="Segoe UI" panose="020B0502040204020203" pitchFamily="34" charset="0"/>
              </a:rPr>
              <a:t>our support doesn’t finish there</a:t>
            </a:r>
            <a:r>
              <a:rPr lang="en-US" sz="1200" dirty="0" smtClean="0">
                <a:latin typeface="Segoe UI" panose="020B0502040204020203" pitchFamily="34" charset="0"/>
                <a:cs typeface="Segoe UI" panose="020B0502040204020203" pitchFamily="34" charset="0"/>
              </a:rPr>
              <a:t>.</a:t>
            </a:r>
          </a:p>
          <a:p>
            <a:pPr marL="0" indent="0">
              <a:lnSpc>
                <a:spcPct val="150000"/>
              </a:lnSpc>
              <a:buNone/>
            </a:pPr>
            <a:r>
              <a:rPr lang="en-US" sz="1200" dirty="0" smtClean="0">
                <a:latin typeface="Segoe UI" panose="020B0502040204020203" pitchFamily="34" charset="0"/>
                <a:cs typeface="Segoe UI" panose="020B0502040204020203" pitchFamily="34" charset="0"/>
              </a:rPr>
              <a:t>Watch the video below to see how we support our partners.</a:t>
            </a:r>
          </a:p>
        </p:txBody>
      </p:sp>
      <p:pic>
        <p:nvPicPr>
          <p:cNvPr id="3" name="TsUbEgllUgk"/>
          <p:cNvPicPr>
            <a:picLocks noRot="1" noChangeAspect="1"/>
          </p:cNvPicPr>
          <p:nvPr>
            <a:videoFile r:link="rId1"/>
          </p:nvPr>
        </p:nvPicPr>
        <p:blipFill>
          <a:blip r:embed="rId4"/>
          <a:stretch>
            <a:fillRect/>
          </a:stretch>
        </p:blipFill>
        <p:spPr>
          <a:xfrm>
            <a:off x="3222236" y="3027046"/>
            <a:ext cx="6315404" cy="3552415"/>
          </a:xfrm>
          <a:prstGeom prst="rect">
            <a:avLst/>
          </a:prstGeom>
        </p:spPr>
      </p:pic>
    </p:spTree>
    <p:extLst>
      <p:ext uri="{BB962C8B-B14F-4D97-AF65-F5344CB8AC3E}">
        <p14:creationId xmlns:p14="http://schemas.microsoft.com/office/powerpoint/2010/main" val="11521250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Continued Success</a:t>
            </a:r>
            <a:r>
              <a:rPr lang="en-US" sz="2800" b="1" dirty="0">
                <a:latin typeface="Segoe UI" panose="020B0502040204020203" pitchFamily="34" charset="0"/>
                <a:cs typeface="Segoe UI" panose="020B0502040204020203" pitchFamily="34" charset="0"/>
              </a:rPr>
              <a:t>: </a:t>
            </a:r>
            <a:r>
              <a:rPr lang="en-US" sz="2800" dirty="0" smtClean="0">
                <a:latin typeface="Segoe UI" panose="020B0502040204020203" pitchFamily="34" charset="0"/>
                <a:cs typeface="Segoe UI" panose="020B0502040204020203" pitchFamily="34" charset="0"/>
              </a:rPr>
              <a:t>Milton Park Partnership</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6"/>
            <a:ext cx="7382203" cy="621332"/>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Here are some examples of the promotional videos we produced for our partners at Milton Park. </a:t>
            </a:r>
          </a:p>
        </p:txBody>
      </p:sp>
      <p:sp>
        <p:nvSpPr>
          <p:cNvPr id="6" name="Content Placeholder 4"/>
          <p:cNvSpPr txBox="1">
            <a:spLocks/>
          </p:cNvSpPr>
          <p:nvPr/>
        </p:nvSpPr>
        <p:spPr>
          <a:xfrm>
            <a:off x="3078218" y="2609158"/>
            <a:ext cx="3489559" cy="621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dirty="0">
                <a:latin typeface="Segoe UI" panose="020B0502040204020203" pitchFamily="34" charset="0"/>
                <a:cs typeface="Segoe UI" panose="020B0502040204020203" pitchFamily="34" charset="0"/>
              </a:rPr>
              <a:t>Bus </a:t>
            </a:r>
            <a:r>
              <a:rPr lang="en-US" sz="1200" dirty="0" smtClean="0">
                <a:latin typeface="Segoe UI" panose="020B0502040204020203" pitchFamily="34" charset="0"/>
                <a:cs typeface="Segoe UI" panose="020B0502040204020203" pitchFamily="34" charset="0"/>
              </a:rPr>
              <a:t>connections </a:t>
            </a:r>
            <a:r>
              <a:rPr lang="en-US" sz="1200" dirty="0">
                <a:latin typeface="Segoe UI" panose="020B0502040204020203" pitchFamily="34" charset="0"/>
                <a:cs typeface="Segoe UI" panose="020B0502040204020203" pitchFamily="34" charset="0"/>
              </a:rPr>
              <a:t>from Oxford </a:t>
            </a:r>
            <a:r>
              <a:rPr lang="en-US" sz="1200" dirty="0" smtClean="0">
                <a:latin typeface="Segoe UI" panose="020B0502040204020203" pitchFamily="34" charset="0"/>
                <a:cs typeface="Segoe UI" panose="020B0502040204020203" pitchFamily="34" charset="0"/>
              </a:rPr>
              <a:t>and further afield:</a:t>
            </a:r>
          </a:p>
        </p:txBody>
      </p:sp>
      <p:sp>
        <p:nvSpPr>
          <p:cNvPr id="7" name="Content Placeholder 4"/>
          <p:cNvSpPr txBox="1">
            <a:spLocks/>
          </p:cNvSpPr>
          <p:nvPr/>
        </p:nvSpPr>
        <p:spPr>
          <a:xfrm>
            <a:off x="7414200" y="2609158"/>
            <a:ext cx="2535403" cy="621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dirty="0">
                <a:latin typeface="Segoe UI" panose="020B0502040204020203" pitchFamily="34" charset="0"/>
                <a:cs typeface="Segoe UI" panose="020B0502040204020203" pitchFamily="34" charset="0"/>
              </a:rPr>
              <a:t>Bus </a:t>
            </a:r>
            <a:r>
              <a:rPr lang="en-US" sz="1200" dirty="0" smtClean="0">
                <a:latin typeface="Segoe UI" panose="020B0502040204020203" pitchFamily="34" charset="0"/>
                <a:cs typeface="Segoe UI" panose="020B0502040204020203" pitchFamily="34" charset="0"/>
              </a:rPr>
              <a:t>connections </a:t>
            </a:r>
            <a:r>
              <a:rPr lang="en-US" sz="1200" dirty="0">
                <a:latin typeface="Segoe UI" panose="020B0502040204020203" pitchFamily="34" charset="0"/>
                <a:cs typeface="Segoe UI" panose="020B0502040204020203" pitchFamily="34" charset="0"/>
              </a:rPr>
              <a:t>from </a:t>
            </a:r>
            <a:r>
              <a:rPr lang="en-US" sz="1200" dirty="0" smtClean="0">
                <a:latin typeface="Segoe UI" panose="020B0502040204020203" pitchFamily="34" charset="0"/>
                <a:cs typeface="Segoe UI" panose="020B0502040204020203" pitchFamily="34" charset="0"/>
              </a:rPr>
              <a:t>Didcot:</a:t>
            </a:r>
          </a:p>
        </p:txBody>
      </p:sp>
      <p:pic>
        <p:nvPicPr>
          <p:cNvPr id="4" name="Hqjhxuvr5_o"/>
          <p:cNvPicPr>
            <a:picLocks noRot="1" noChangeAspect="1"/>
          </p:cNvPicPr>
          <p:nvPr>
            <a:videoFile r:link="rId1"/>
          </p:nvPr>
        </p:nvPicPr>
        <p:blipFill>
          <a:blip r:embed="rId5"/>
          <a:stretch>
            <a:fillRect/>
          </a:stretch>
        </p:blipFill>
        <p:spPr>
          <a:xfrm>
            <a:off x="7414200" y="3055829"/>
            <a:ext cx="4069081" cy="2288858"/>
          </a:xfrm>
          <a:prstGeom prst="rect">
            <a:avLst/>
          </a:prstGeom>
        </p:spPr>
      </p:pic>
      <p:pic>
        <p:nvPicPr>
          <p:cNvPr id="8" name="Q0kht3dbF80"/>
          <p:cNvPicPr>
            <a:picLocks noRot="1" noChangeAspect="1"/>
          </p:cNvPicPr>
          <p:nvPr>
            <a:videoFile r:link="rId2"/>
          </p:nvPr>
        </p:nvPicPr>
        <p:blipFill>
          <a:blip r:embed="rId5"/>
          <a:stretch>
            <a:fillRect/>
          </a:stretch>
        </p:blipFill>
        <p:spPr>
          <a:xfrm>
            <a:off x="3078218" y="3055829"/>
            <a:ext cx="4069080" cy="2288858"/>
          </a:xfrm>
          <a:prstGeom prst="rect">
            <a:avLst/>
          </a:prstGeom>
        </p:spPr>
      </p:pic>
    </p:spTree>
    <p:extLst>
      <p:ext uri="{BB962C8B-B14F-4D97-AF65-F5344CB8AC3E}">
        <p14:creationId xmlns:p14="http://schemas.microsoft.com/office/powerpoint/2010/main" val="2861486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Continued Success</a:t>
            </a:r>
            <a:r>
              <a:rPr lang="en-US" sz="2800" b="1" dirty="0">
                <a:latin typeface="Segoe UI" panose="020B0502040204020203" pitchFamily="34" charset="0"/>
                <a:cs typeface="Segoe UI" panose="020B0502040204020203" pitchFamily="34" charset="0"/>
              </a:rPr>
              <a:t>: </a:t>
            </a:r>
            <a:r>
              <a:rPr lang="en-US" sz="2800" dirty="0" smtClean="0">
                <a:latin typeface="Segoe UI" panose="020B0502040204020203" pitchFamily="34" charset="0"/>
                <a:cs typeface="Segoe UI" panose="020B0502040204020203" pitchFamily="34" charset="0"/>
              </a:rPr>
              <a:t>Bicester Village Partnership</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6"/>
            <a:ext cx="7533902" cy="1162706"/>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During the pandemic, we started an important new contract with Bicester Village </a:t>
            </a:r>
            <a:r>
              <a:rPr lang="en-US" sz="1200" dirty="0">
                <a:latin typeface="Segoe UI" panose="020B0502040204020203" pitchFamily="34" charset="0"/>
                <a:cs typeface="Segoe UI" panose="020B0502040204020203" pitchFamily="34" charset="0"/>
              </a:rPr>
              <a:t>and we are working closely with </a:t>
            </a:r>
            <a:r>
              <a:rPr lang="en-US" sz="1200" dirty="0" smtClean="0">
                <a:latin typeface="Segoe UI" panose="020B0502040204020203" pitchFamily="34" charset="0"/>
                <a:cs typeface="Segoe UI" panose="020B0502040204020203" pitchFamily="34" charset="0"/>
              </a:rPr>
              <a:t>them to </a:t>
            </a:r>
            <a:r>
              <a:rPr lang="en-US" sz="1200" dirty="0">
                <a:latin typeface="Segoe UI" panose="020B0502040204020203" pitchFamily="34" charset="0"/>
                <a:cs typeface="Segoe UI" panose="020B0502040204020203" pitchFamily="34" charset="0"/>
              </a:rPr>
              <a:t>provide exceptional service to their guests</a:t>
            </a:r>
            <a:r>
              <a:rPr lang="en-US" sz="1200" dirty="0" smtClean="0">
                <a:latin typeface="Segoe UI" panose="020B0502040204020203" pitchFamily="34" charset="0"/>
                <a:cs typeface="Segoe UI" panose="020B0502040204020203" pitchFamily="34" charset="0"/>
              </a:rPr>
              <a:t>. Find out more by watching the below video.</a:t>
            </a:r>
          </a:p>
        </p:txBody>
      </p:sp>
      <p:pic>
        <p:nvPicPr>
          <p:cNvPr id="4" name="Wh239oGRilQ"/>
          <p:cNvPicPr>
            <a:picLocks noRot="1" noChangeAspect="1"/>
          </p:cNvPicPr>
          <p:nvPr>
            <a:videoFile r:link="rId1"/>
          </p:nvPr>
        </p:nvPicPr>
        <p:blipFill>
          <a:blip r:embed="rId4"/>
          <a:stretch>
            <a:fillRect/>
          </a:stretch>
        </p:blipFill>
        <p:spPr>
          <a:xfrm>
            <a:off x="3199086" y="2445626"/>
            <a:ext cx="6272048" cy="3528027"/>
          </a:xfrm>
          <a:prstGeom prst="rect">
            <a:avLst/>
          </a:prstGeom>
        </p:spPr>
      </p:pic>
    </p:spTree>
    <p:extLst>
      <p:ext uri="{BB962C8B-B14F-4D97-AF65-F5344CB8AC3E}">
        <p14:creationId xmlns:p14="http://schemas.microsoft.com/office/powerpoint/2010/main" val="4251044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Continued Success</a:t>
            </a:r>
            <a:r>
              <a:rPr lang="en-US" sz="2800" b="1" dirty="0">
                <a:latin typeface="Segoe UI" panose="020B0502040204020203" pitchFamily="34" charset="0"/>
                <a:cs typeface="Segoe UI" panose="020B0502040204020203" pitchFamily="34" charset="0"/>
              </a:rPr>
              <a:t>: </a:t>
            </a:r>
            <a:r>
              <a:rPr lang="en-US" sz="2800" dirty="0" smtClean="0">
                <a:latin typeface="Segoe UI" panose="020B0502040204020203" pitchFamily="34" charset="0"/>
                <a:cs typeface="Segoe UI" panose="020B0502040204020203" pitchFamily="34" charset="0"/>
              </a:rPr>
              <a:t>Expanded Fleet of Clean Technology Vehicles at Carousel Buses</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4"/>
            <a:ext cx="4696111" cy="5311965"/>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At Carousel Buses, we recently increased </a:t>
            </a:r>
            <a:r>
              <a:rPr lang="en-US" sz="1200" dirty="0">
                <a:latin typeface="Segoe UI" panose="020B0502040204020203" pitchFamily="34" charset="0"/>
                <a:cs typeface="Segoe UI" panose="020B0502040204020203" pitchFamily="34" charset="0"/>
              </a:rPr>
              <a:t>the number of ultra-low emission buses in </a:t>
            </a:r>
            <a:r>
              <a:rPr lang="en-US" sz="1200" dirty="0" smtClean="0">
                <a:latin typeface="Segoe UI" panose="020B0502040204020203" pitchFamily="34" charset="0"/>
                <a:cs typeface="Segoe UI" panose="020B0502040204020203" pitchFamily="34" charset="0"/>
              </a:rPr>
              <a:t>our </a:t>
            </a:r>
            <a:r>
              <a:rPr lang="en-US" sz="1200" dirty="0">
                <a:latin typeface="Segoe UI" panose="020B0502040204020203" pitchFamily="34" charset="0"/>
                <a:cs typeface="Segoe UI" panose="020B0502040204020203" pitchFamily="34" charset="0"/>
              </a:rPr>
              <a:t>fleet, thanks to a significant investment in green </a:t>
            </a:r>
            <a:r>
              <a:rPr lang="en-US" sz="1200" dirty="0" smtClean="0">
                <a:latin typeface="Segoe UI" panose="020B0502040204020203" pitchFamily="34" charset="0"/>
                <a:cs typeface="Segoe UI" panose="020B0502040204020203" pitchFamily="34" charset="0"/>
              </a:rPr>
              <a:t>technology. </a:t>
            </a:r>
            <a:endParaRPr lang="en-US" sz="1200" dirty="0">
              <a:latin typeface="Segoe UI" panose="020B0502040204020203" pitchFamily="34" charset="0"/>
              <a:cs typeface="Segoe UI" panose="020B0502040204020203" pitchFamily="34" charset="0"/>
            </a:endParaRPr>
          </a:p>
          <a:p>
            <a:pPr marL="0" indent="0">
              <a:lnSpc>
                <a:spcPct val="150000"/>
              </a:lnSpc>
              <a:buNone/>
            </a:pPr>
            <a:r>
              <a:rPr lang="en-US" sz="1200" dirty="0">
                <a:latin typeface="Segoe UI" panose="020B0502040204020203" pitchFamily="34" charset="0"/>
                <a:cs typeface="Segoe UI" panose="020B0502040204020203" pitchFamily="34" charset="0"/>
              </a:rPr>
              <a:t>12 buses </a:t>
            </a:r>
            <a:r>
              <a:rPr lang="en-US" sz="1200" dirty="0" smtClean="0">
                <a:latin typeface="Segoe UI" panose="020B0502040204020203" pitchFamily="34" charset="0"/>
                <a:cs typeface="Segoe UI" panose="020B0502040204020203" pitchFamily="34" charset="0"/>
              </a:rPr>
              <a:t>in our fleet </a:t>
            </a:r>
            <a:r>
              <a:rPr lang="en-US" sz="1200" dirty="0">
                <a:latin typeface="Segoe UI" panose="020B0502040204020203" pitchFamily="34" charset="0"/>
                <a:cs typeface="Segoe UI" panose="020B0502040204020203" pitchFamily="34" charset="0"/>
              </a:rPr>
              <a:t>have been upgraded to the latest Euro VI emission standard, through fitment of exhaust after-treatment technology which reduces emissions of harmful nitrous oxides by as much as 90</a:t>
            </a:r>
            <a:r>
              <a:rPr lang="en-US" sz="1200" dirty="0" smtClean="0">
                <a:latin typeface="Segoe UI" panose="020B0502040204020203" pitchFamily="34" charset="0"/>
                <a:cs typeface="Segoe UI" panose="020B0502040204020203" pitchFamily="34" charset="0"/>
              </a:rPr>
              <a:t>%.</a:t>
            </a:r>
            <a:endParaRPr lang="en-US" sz="1200" dirty="0">
              <a:latin typeface="Segoe UI" panose="020B0502040204020203" pitchFamily="34" charset="0"/>
              <a:cs typeface="Segoe UI" panose="020B0502040204020203" pitchFamily="34" charset="0"/>
            </a:endParaRPr>
          </a:p>
          <a:p>
            <a:pPr marL="0" indent="0">
              <a:lnSpc>
                <a:spcPct val="150000"/>
              </a:lnSpc>
              <a:buNone/>
            </a:pPr>
            <a:r>
              <a:rPr lang="en-US" sz="1200" dirty="0">
                <a:latin typeface="Segoe UI" panose="020B0502040204020203" pitchFamily="34" charset="0"/>
                <a:cs typeface="Segoe UI" panose="020B0502040204020203" pitchFamily="34" charset="0"/>
              </a:rPr>
              <a:t>The £200,000 investment in retrofitting the vehicles will positively contribute to improving air quality across Buckinghamshire, and parts of Hertfordshire and Greater London</a:t>
            </a:r>
            <a:r>
              <a:rPr lang="en-US" sz="1200" dirty="0" smtClean="0">
                <a:latin typeface="Segoe UI" panose="020B0502040204020203" pitchFamily="34" charset="0"/>
                <a:cs typeface="Segoe UI" panose="020B0502040204020203" pitchFamily="34" charset="0"/>
              </a:rPr>
              <a:t>. The </a:t>
            </a:r>
            <a:r>
              <a:rPr lang="en-US" sz="1200" dirty="0">
                <a:latin typeface="Segoe UI" panose="020B0502040204020203" pitchFamily="34" charset="0"/>
                <a:cs typeface="Segoe UI" panose="020B0502040204020203" pitchFamily="34" charset="0"/>
              </a:rPr>
              <a:t>upgraded vehicles </a:t>
            </a:r>
            <a:r>
              <a:rPr lang="en-US" sz="1200" dirty="0" smtClean="0">
                <a:latin typeface="Segoe UI" panose="020B0502040204020203" pitchFamily="34" charset="0"/>
                <a:cs typeface="Segoe UI" panose="020B0502040204020203" pitchFamily="34" charset="0"/>
              </a:rPr>
              <a:t>went into service in March on the </a:t>
            </a:r>
            <a:r>
              <a:rPr lang="en-US" sz="1200" dirty="0">
                <a:latin typeface="Segoe UI" panose="020B0502040204020203" pitchFamily="34" charset="0"/>
                <a:cs typeface="Segoe UI" panose="020B0502040204020203" pitchFamily="34" charset="0"/>
              </a:rPr>
              <a:t>Chiltern Hundreds services </a:t>
            </a:r>
            <a:r>
              <a:rPr lang="en-US" sz="1200" dirty="0" smtClean="0">
                <a:latin typeface="Segoe UI" panose="020B0502040204020203" pitchFamily="34" charset="0"/>
                <a:cs typeface="Segoe UI" panose="020B0502040204020203" pitchFamily="34" charset="0"/>
              </a:rPr>
              <a:t>operating between </a:t>
            </a:r>
            <a:r>
              <a:rPr lang="en-US" sz="1200" dirty="0">
                <a:latin typeface="Segoe UI" panose="020B0502040204020203" pitchFamily="34" charset="0"/>
                <a:cs typeface="Segoe UI" panose="020B0502040204020203" pitchFamily="34" charset="0"/>
              </a:rPr>
              <a:t>High Wycombe, Beaconsfield, </a:t>
            </a:r>
            <a:r>
              <a:rPr lang="en-US" sz="1200" dirty="0" err="1">
                <a:latin typeface="Segoe UI" panose="020B0502040204020203" pitchFamily="34" charset="0"/>
                <a:cs typeface="Segoe UI" panose="020B0502040204020203" pitchFamily="34" charset="0"/>
              </a:rPr>
              <a:t>Gerrards</a:t>
            </a:r>
            <a:r>
              <a:rPr lang="en-US" sz="1200" dirty="0">
                <a:latin typeface="Segoe UI" panose="020B0502040204020203" pitchFamily="34" charset="0"/>
                <a:cs typeface="Segoe UI" panose="020B0502040204020203" pitchFamily="34" charset="0"/>
              </a:rPr>
              <a:t> Cross and </a:t>
            </a:r>
            <a:r>
              <a:rPr lang="en-US" sz="1200" dirty="0" smtClean="0">
                <a:latin typeface="Segoe UI" panose="020B0502040204020203" pitchFamily="34" charset="0"/>
                <a:cs typeface="Segoe UI" panose="020B0502040204020203" pitchFamily="34" charset="0"/>
              </a:rPr>
              <a:t>Uxbridge. This takes the </a:t>
            </a:r>
            <a:r>
              <a:rPr lang="en-US" sz="1200" dirty="0">
                <a:latin typeface="Segoe UI" panose="020B0502040204020203" pitchFamily="34" charset="0"/>
                <a:cs typeface="Segoe UI" panose="020B0502040204020203" pitchFamily="34" charset="0"/>
              </a:rPr>
              <a:t>number of Euro VI buses in </a:t>
            </a:r>
            <a:r>
              <a:rPr lang="en-US" sz="1200" dirty="0" smtClean="0">
                <a:latin typeface="Segoe UI" panose="020B0502040204020203" pitchFamily="34" charset="0"/>
                <a:cs typeface="Segoe UI" panose="020B0502040204020203" pitchFamily="34" charset="0"/>
              </a:rPr>
              <a:t>the Carousel</a:t>
            </a:r>
            <a:r>
              <a:rPr lang="en-US" sz="1200" dirty="0" smtClean="0">
                <a:latin typeface="Segoe UI" panose="020B0502040204020203" pitchFamily="34" charset="0"/>
                <a:cs typeface="Segoe UI" panose="020B0502040204020203" pitchFamily="34" charset="0"/>
              </a:rPr>
              <a:t> </a:t>
            </a:r>
            <a:r>
              <a:rPr lang="en-US" sz="1200" dirty="0" smtClean="0">
                <a:latin typeface="Segoe UI" panose="020B0502040204020203" pitchFamily="34" charset="0"/>
                <a:cs typeface="Segoe UI" panose="020B0502040204020203" pitchFamily="34" charset="0"/>
              </a:rPr>
              <a:t>fleet </a:t>
            </a:r>
            <a:r>
              <a:rPr lang="en-US" sz="1200" dirty="0">
                <a:latin typeface="Segoe UI" panose="020B0502040204020203" pitchFamily="34" charset="0"/>
                <a:cs typeface="Segoe UI" panose="020B0502040204020203" pitchFamily="34" charset="0"/>
              </a:rPr>
              <a:t>to 28, more than 50% of the total fleet</a:t>
            </a:r>
            <a:r>
              <a:rPr lang="en-US" sz="1200" dirty="0" smtClean="0">
                <a:latin typeface="Segoe UI" panose="020B0502040204020203" pitchFamily="34" charset="0"/>
                <a:cs typeface="Segoe UI" panose="020B0502040204020203" pitchFamily="34" charset="0"/>
              </a:rPr>
              <a:t>.</a:t>
            </a:r>
            <a:endParaRPr lang="en-US" sz="1200" dirty="0">
              <a:latin typeface="Segoe UI" panose="020B0502040204020203" pitchFamily="34" charset="0"/>
              <a:cs typeface="Segoe UI" panose="020B0502040204020203" pitchFamily="34" charset="0"/>
            </a:endParaRPr>
          </a:p>
          <a:p>
            <a:pPr marL="0" indent="0">
              <a:lnSpc>
                <a:spcPct val="150000"/>
              </a:lnSpc>
              <a:buNone/>
            </a:pPr>
            <a:r>
              <a:rPr lang="en-US" sz="1200" dirty="0" smtClean="0">
                <a:latin typeface="Segoe UI" panose="020B0502040204020203" pitchFamily="34" charset="0"/>
                <a:cs typeface="Segoe UI" panose="020B0502040204020203" pitchFamily="34" charset="0"/>
              </a:rPr>
              <a:t>Each </a:t>
            </a:r>
            <a:r>
              <a:rPr lang="en-US" sz="1200" dirty="0">
                <a:latin typeface="Segoe UI" panose="020B0502040204020203" pitchFamily="34" charset="0"/>
                <a:cs typeface="Segoe UI" panose="020B0502040204020203" pitchFamily="34" charset="0"/>
              </a:rPr>
              <a:t>bus has free Wi-Fi, luggage space, and contactless payment </a:t>
            </a:r>
            <a:r>
              <a:rPr lang="en-US" sz="1200" dirty="0" smtClean="0">
                <a:latin typeface="Segoe UI" panose="020B0502040204020203" pitchFamily="34" charset="0"/>
                <a:cs typeface="Segoe UI" panose="020B0502040204020203" pitchFamily="34" charset="0"/>
              </a:rPr>
              <a:t>technology. </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4263" y="1624314"/>
            <a:ext cx="3712293" cy="2726911"/>
          </a:xfrm>
          <a:prstGeom prst="rect">
            <a:avLst/>
          </a:prstGeom>
          <a:ln w="38100">
            <a:solidFill>
              <a:srgbClr val="EFB40D"/>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077242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lstStyle/>
          <a:p>
            <a:r>
              <a:rPr lang="en-US" b="1" dirty="0" smtClean="0">
                <a:latin typeface="Segoe UI" panose="020B0502040204020203" pitchFamily="34" charset="0"/>
                <a:cs typeface="Segoe UI" panose="020B0502040204020203" pitchFamily="34" charset="0"/>
              </a:rPr>
              <a:t>Welcome Back!</a:t>
            </a:r>
            <a:endParaRPr lang="en-GB"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604141"/>
            <a:ext cx="8275582" cy="4572822"/>
          </a:xfrm>
        </p:spPr>
        <p:txBody>
          <a:bodyPr>
            <a:noAutofit/>
          </a:bodyPr>
          <a:lstStyle/>
          <a:p>
            <a:pPr marL="0" indent="0">
              <a:lnSpc>
                <a:spcPct val="150000"/>
              </a:lnSpc>
              <a:spcBef>
                <a:spcPts val="1200"/>
              </a:spcBef>
              <a:buNone/>
            </a:pPr>
            <a:r>
              <a:rPr lang="en-US" sz="1400" dirty="0">
                <a:latin typeface="Segoe UI" panose="020B0502040204020203" pitchFamily="34" charset="0"/>
                <a:cs typeface="Segoe UI" panose="020B0502040204020203" pitchFamily="34" charset="0"/>
              </a:rPr>
              <a:t>Wow, a lot has happened since our last Stakeholder newsletter last September! </a:t>
            </a:r>
          </a:p>
          <a:p>
            <a:pPr marL="0" indent="0">
              <a:lnSpc>
                <a:spcPct val="150000"/>
              </a:lnSpc>
              <a:spcBef>
                <a:spcPts val="1200"/>
              </a:spcBef>
              <a:buNone/>
            </a:pPr>
            <a:r>
              <a:rPr lang="en-US" sz="1400" dirty="0">
                <a:latin typeface="Segoe UI" panose="020B0502040204020203" pitchFamily="34" charset="0"/>
                <a:cs typeface="Segoe UI" panose="020B0502040204020203" pitchFamily="34" charset="0"/>
              </a:rPr>
              <a:t>When we last wrote to you, we were looking forward to supporting our community’s recovery from the COVID-19 pandemic. </a:t>
            </a:r>
          </a:p>
          <a:p>
            <a:pPr marL="0" indent="0">
              <a:lnSpc>
                <a:spcPct val="150000"/>
              </a:lnSpc>
              <a:spcBef>
                <a:spcPts val="1200"/>
              </a:spcBef>
              <a:buNone/>
            </a:pPr>
            <a:r>
              <a:rPr lang="en-US" sz="1400" dirty="0">
                <a:latin typeface="Segoe UI" panose="020B0502040204020203" pitchFamily="34" charset="0"/>
                <a:cs typeface="Segoe UI" panose="020B0502040204020203" pitchFamily="34" charset="0"/>
              </a:rPr>
              <a:t>After what has been a hard winter for us all, this time it </a:t>
            </a:r>
            <a:r>
              <a:rPr lang="en-US" sz="1400" dirty="0" smtClean="0">
                <a:latin typeface="Segoe UI" panose="020B0502040204020203" pitchFamily="34" charset="0"/>
                <a:cs typeface="Segoe UI" panose="020B0502040204020203" pitchFamily="34" charset="0"/>
              </a:rPr>
              <a:t>feels </a:t>
            </a:r>
            <a:r>
              <a:rPr lang="en-US" sz="1400" dirty="0">
                <a:latin typeface="Segoe UI" panose="020B0502040204020203" pitchFamily="34" charset="0"/>
                <a:cs typeface="Segoe UI" panose="020B0502040204020203" pitchFamily="34" charset="0"/>
              </a:rPr>
              <a:t>like there really is light at the end of the tunnel, and with each day that passes we are delighted to be welcoming more and more of our customers back to our services.</a:t>
            </a:r>
          </a:p>
          <a:p>
            <a:pPr marL="0" indent="0">
              <a:lnSpc>
                <a:spcPct val="150000"/>
              </a:lnSpc>
              <a:spcBef>
                <a:spcPts val="1200"/>
              </a:spcBef>
              <a:buNone/>
            </a:pPr>
            <a:r>
              <a:rPr lang="en-US" sz="1400" dirty="0">
                <a:latin typeface="Segoe UI" panose="020B0502040204020203" pitchFamily="34" charset="0"/>
                <a:cs typeface="Segoe UI" panose="020B0502040204020203" pitchFamily="34" charset="0"/>
              </a:rPr>
              <a:t>This stakeholder update will bring you up to date with everything we’ve been doing during the pandemic to keep improving our services including some changes we’ve made in response to our recent </a:t>
            </a:r>
            <a:r>
              <a:rPr lang="en-US" sz="1400" dirty="0" smtClean="0">
                <a:latin typeface="Segoe UI" panose="020B0502040204020203" pitchFamily="34" charset="0"/>
                <a:cs typeface="Segoe UI" panose="020B0502040204020203" pitchFamily="34" charset="0"/>
              </a:rPr>
              <a:t>Stakeholder Survey </a:t>
            </a:r>
            <a:r>
              <a:rPr lang="en-US" sz="1400" dirty="0">
                <a:latin typeface="Segoe UI" panose="020B0502040204020203" pitchFamily="34" charset="0"/>
                <a:cs typeface="Segoe UI" panose="020B0502040204020203" pitchFamily="34" charset="0"/>
              </a:rPr>
              <a:t>- a big thank you to all who took the time to fill it in.</a:t>
            </a:r>
          </a:p>
          <a:p>
            <a:pPr marL="0" indent="0">
              <a:lnSpc>
                <a:spcPct val="150000"/>
              </a:lnSpc>
              <a:spcBef>
                <a:spcPts val="1200"/>
              </a:spcBef>
              <a:buNone/>
            </a:pPr>
            <a:r>
              <a:rPr lang="en-US" sz="1400" dirty="0">
                <a:latin typeface="Segoe UI" panose="020B0502040204020203" pitchFamily="34" charset="0"/>
                <a:cs typeface="Segoe UI" panose="020B0502040204020203" pitchFamily="34" charset="0"/>
              </a:rPr>
              <a:t>We’ll take you through initiatives across each of our five core values, so read on and enjoy</a:t>
            </a:r>
            <a:r>
              <a:rPr lang="en-US" sz="1400" dirty="0" smtClean="0">
                <a:latin typeface="Segoe UI" panose="020B0502040204020203" pitchFamily="34" charset="0"/>
                <a:cs typeface="Segoe UI" panose="020B0502040204020203" pitchFamily="34" charset="0"/>
              </a:rPr>
              <a:t>.</a:t>
            </a:r>
            <a:endParaRPr lang="en-US"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877239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508040" cy="1325563"/>
          </a:xfrm>
        </p:spPr>
        <p:txBody>
          <a:bodyPr>
            <a:normAutofit/>
          </a:bodyPr>
          <a:lstStyle/>
          <a:p>
            <a:r>
              <a:rPr lang="en-US" sz="2800" b="1" dirty="0" smtClean="0">
                <a:latin typeface="Segoe UI" panose="020B0502040204020203" pitchFamily="34" charset="0"/>
                <a:cs typeface="Segoe UI" panose="020B0502040204020203" pitchFamily="34" charset="0"/>
              </a:rPr>
              <a:t>Continued Success: </a:t>
            </a:r>
            <a:r>
              <a:rPr lang="en-US" sz="2800" dirty="0" smtClean="0">
                <a:latin typeface="Segoe UI" panose="020B0502040204020203" pitchFamily="34" charset="0"/>
                <a:cs typeface="Segoe UI" panose="020B0502040204020203" pitchFamily="34" charset="0"/>
              </a:rPr>
              <a:t>City Sightseeing Oxford</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6" y="1501666"/>
            <a:ext cx="5247840" cy="5639914"/>
          </a:xfrm>
        </p:spPr>
        <p:txBody>
          <a:bodyPr>
            <a:normAutofit/>
          </a:bodyPr>
          <a:lstStyle/>
          <a:p>
            <a:pPr marL="0" indent="0">
              <a:lnSpc>
                <a:spcPct val="150000"/>
              </a:lnSpc>
              <a:spcBef>
                <a:spcPts val="600"/>
              </a:spcBef>
              <a:buNone/>
            </a:pPr>
            <a:r>
              <a:rPr lang="en-US" sz="1200" dirty="0" smtClean="0">
                <a:latin typeface="Segoe UI" panose="020B0502040204020203" pitchFamily="34" charset="0"/>
                <a:cs typeface="Segoe UI" panose="020B0502040204020203" pitchFamily="34" charset="0"/>
              </a:rPr>
              <a:t>We restarted our open top bus tours on 12</a:t>
            </a:r>
            <a:r>
              <a:rPr lang="en-US" sz="1200" baseline="30000" dirty="0" smtClean="0">
                <a:latin typeface="Segoe UI" panose="020B0502040204020203" pitchFamily="34" charset="0"/>
                <a:cs typeface="Segoe UI" panose="020B0502040204020203" pitchFamily="34" charset="0"/>
              </a:rPr>
              <a:t>th</a:t>
            </a:r>
            <a:r>
              <a:rPr lang="en-US" sz="1200" dirty="0" smtClean="0">
                <a:latin typeface="Segoe UI" panose="020B0502040204020203" pitchFamily="34" charset="0"/>
                <a:cs typeface="Segoe UI" panose="020B0502040204020203" pitchFamily="34" charset="0"/>
              </a:rPr>
              <a:t> April and Carfax Tower and Oxford walking tours on 17</a:t>
            </a:r>
            <a:r>
              <a:rPr lang="en-US" sz="1200" baseline="30000" dirty="0" smtClean="0">
                <a:latin typeface="Segoe UI" panose="020B0502040204020203" pitchFamily="34" charset="0"/>
                <a:cs typeface="Segoe UI" panose="020B0502040204020203" pitchFamily="34" charset="0"/>
              </a:rPr>
              <a:t>th</a:t>
            </a:r>
            <a:r>
              <a:rPr lang="en-US" sz="1200" dirty="0" smtClean="0">
                <a:latin typeface="Segoe UI" panose="020B0502040204020203" pitchFamily="34" charset="0"/>
                <a:cs typeface="Segoe UI" panose="020B0502040204020203" pitchFamily="34" charset="0"/>
              </a:rPr>
              <a:t> May in line with the easing of COVID-19 restrictions. </a:t>
            </a:r>
          </a:p>
          <a:p>
            <a:pPr marL="0" indent="0">
              <a:lnSpc>
                <a:spcPct val="150000"/>
              </a:lnSpc>
              <a:spcBef>
                <a:spcPts val="600"/>
              </a:spcBef>
              <a:buNone/>
            </a:pPr>
            <a:r>
              <a:rPr lang="en-US" sz="1200" dirty="0" smtClean="0">
                <a:latin typeface="Segoe UI" panose="020B0502040204020203" pitchFamily="34" charset="0"/>
                <a:cs typeface="Segoe UI" panose="020B0502040204020203" pitchFamily="34" charset="0"/>
              </a:rPr>
              <a:t>We know that what we do is a key ingredient to Oxford’s visitor offerings, so we were keen to start back as soon as we could.</a:t>
            </a:r>
            <a:endParaRPr lang="en-US" sz="1200" dirty="0">
              <a:latin typeface="Segoe UI" panose="020B0502040204020203" pitchFamily="34" charset="0"/>
              <a:cs typeface="Segoe UI" panose="020B0502040204020203" pitchFamily="34" charset="0"/>
            </a:endParaRPr>
          </a:p>
          <a:p>
            <a:pPr marL="0" indent="0">
              <a:lnSpc>
                <a:spcPct val="150000"/>
              </a:lnSpc>
              <a:spcBef>
                <a:spcPts val="3000"/>
              </a:spcBef>
              <a:buNone/>
            </a:pPr>
            <a:r>
              <a:rPr lang="en-US" sz="1200" dirty="0" smtClean="0">
                <a:latin typeface="Segoe UI" panose="020B0502040204020203" pitchFamily="34" charset="0"/>
                <a:cs typeface="Segoe UI" panose="020B0502040204020203" pitchFamily="34" charset="0"/>
              </a:rPr>
              <a:t>VOX </a:t>
            </a:r>
            <a:r>
              <a:rPr lang="en-US" sz="1200" dirty="0">
                <a:latin typeface="Segoe UI" panose="020B0502040204020203" pitchFamily="34" charset="0"/>
                <a:cs typeface="Segoe UI" panose="020B0502040204020203" pitchFamily="34" charset="0"/>
              </a:rPr>
              <a:t>City </a:t>
            </a:r>
            <a:r>
              <a:rPr lang="en-US" sz="1200" dirty="0" smtClean="0">
                <a:latin typeface="Segoe UI" panose="020B0502040204020203" pitchFamily="34" charset="0"/>
                <a:cs typeface="Segoe UI" panose="020B0502040204020203" pitchFamily="34" charset="0"/>
              </a:rPr>
              <a:t>Walks </a:t>
            </a:r>
            <a:r>
              <a:rPr lang="en-US" sz="1200" dirty="0">
                <a:latin typeface="Segoe UI" panose="020B0502040204020203" pitchFamily="34" charset="0"/>
                <a:cs typeface="Segoe UI" panose="020B0502040204020203" pitchFamily="34" charset="0"/>
              </a:rPr>
              <a:t>Oxford </a:t>
            </a:r>
            <a:r>
              <a:rPr lang="en-US" sz="1200" dirty="0" smtClean="0">
                <a:latin typeface="Segoe UI" panose="020B0502040204020203" pitchFamily="34" charset="0"/>
                <a:cs typeface="Segoe UI" panose="020B0502040204020203" pitchFamily="34" charset="0"/>
              </a:rPr>
              <a:t>(</a:t>
            </a:r>
            <a:r>
              <a:rPr lang="en-US" sz="1200" dirty="0">
                <a:latin typeface="Segoe UI" panose="020B0502040204020203" pitchFamily="34" charset="0"/>
                <a:cs typeface="Segoe UI" panose="020B0502040204020203" pitchFamily="34" charset="0"/>
              </a:rPr>
              <a:t>in partnership with City Sightseeing Oxford) </a:t>
            </a:r>
            <a:r>
              <a:rPr lang="en-US" sz="1200" dirty="0" smtClean="0">
                <a:latin typeface="Segoe UI" panose="020B0502040204020203" pitchFamily="34" charset="0"/>
                <a:cs typeface="Segoe UI" panose="020B0502040204020203" pitchFamily="34" charset="0"/>
              </a:rPr>
              <a:t>are coming </a:t>
            </a:r>
            <a:r>
              <a:rPr lang="en-US" sz="1200" dirty="0">
                <a:latin typeface="Segoe UI" panose="020B0502040204020203" pitchFamily="34" charset="0"/>
                <a:cs typeface="Segoe UI" panose="020B0502040204020203" pitchFamily="34" charset="0"/>
              </a:rPr>
              <a:t>soon! </a:t>
            </a:r>
            <a:r>
              <a:rPr lang="en-US" sz="1200" dirty="0" smtClean="0">
                <a:latin typeface="Segoe UI" panose="020B0502040204020203" pitchFamily="34" charset="0"/>
                <a:cs typeface="Segoe UI" panose="020B0502040204020203" pitchFamily="34" charset="0"/>
              </a:rPr>
              <a:t>We are planning to launch this new “hop on, hop off” walking tour product later in the summer.</a:t>
            </a:r>
            <a:endParaRPr lang="en-US" sz="1200" dirty="0">
              <a:latin typeface="Segoe UI" panose="020B0502040204020203" pitchFamily="34" charset="0"/>
              <a:cs typeface="Segoe UI" panose="020B0502040204020203" pitchFamily="34" charset="0"/>
            </a:endParaRPr>
          </a:p>
          <a:p>
            <a:pPr marL="0" indent="0">
              <a:lnSpc>
                <a:spcPct val="150000"/>
              </a:lnSpc>
              <a:spcBef>
                <a:spcPts val="3000"/>
              </a:spcBef>
              <a:buNone/>
            </a:pPr>
            <a:r>
              <a:rPr lang="en-US" sz="1200" dirty="0" smtClean="0">
                <a:latin typeface="Segoe UI" panose="020B0502040204020203" pitchFamily="34" charset="0"/>
                <a:cs typeface="Segoe UI" panose="020B0502040204020203" pitchFamily="34" charset="0"/>
              </a:rPr>
              <a:t>We have opened our own Visitor Information Point in Oxford High Street to support the visitor economy recovery from the pandemic and to fill the gap left by the closure of the former Visitor Information Centre. </a:t>
            </a:r>
          </a:p>
          <a:p>
            <a:pPr marL="0" indent="0">
              <a:lnSpc>
                <a:spcPct val="150000"/>
              </a:lnSpc>
              <a:spcBef>
                <a:spcPts val="3000"/>
              </a:spcBef>
              <a:buNone/>
            </a:pPr>
            <a:r>
              <a:rPr lang="en-US" sz="1200" dirty="0" smtClean="0">
                <a:latin typeface="Segoe UI" panose="020B0502040204020203" pitchFamily="34" charset="0"/>
                <a:cs typeface="Segoe UI" panose="020B0502040204020203" pitchFamily="34" charset="0"/>
              </a:rPr>
              <a:t>We are planning some special offers to support the city council’s “Rediscover Oxford” campaign, as we did last summer.</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7572" y="2342729"/>
            <a:ext cx="3434492" cy="3384808"/>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3109732" y="3225607"/>
            <a:ext cx="4938531" cy="0"/>
          </a:xfrm>
          <a:prstGeom prst="line">
            <a:avLst/>
          </a:prstGeom>
          <a:ln w="38100">
            <a:solidFill>
              <a:srgbClr val="EFB40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53136" y="5607868"/>
            <a:ext cx="4896091" cy="0"/>
          </a:xfrm>
          <a:prstGeom prst="line">
            <a:avLst/>
          </a:prstGeom>
          <a:ln w="38100">
            <a:solidFill>
              <a:srgbClr val="EFB40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53136" y="4404936"/>
            <a:ext cx="4851722" cy="0"/>
          </a:xfrm>
          <a:prstGeom prst="line">
            <a:avLst/>
          </a:prstGeom>
          <a:ln w="38100">
            <a:solidFill>
              <a:srgbClr val="EFB4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308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Embracing Diversity: </a:t>
            </a:r>
            <a:br>
              <a:rPr lang="en-US" sz="2800" b="1" dirty="0" smtClean="0">
                <a:latin typeface="Segoe UI" panose="020B0502040204020203" pitchFamily="34" charset="0"/>
                <a:cs typeface="Segoe UI" panose="020B0502040204020203" pitchFamily="34" charset="0"/>
              </a:rPr>
            </a:br>
            <a:r>
              <a:rPr lang="en-US" sz="2800" dirty="0" smtClean="0">
                <a:latin typeface="Segoe UI" panose="020B0502040204020203" pitchFamily="34" charset="0"/>
                <a:cs typeface="Segoe UI" panose="020B0502040204020203" pitchFamily="34" charset="0"/>
              </a:rPr>
              <a:t>All-Female Tourism Management Team</a:t>
            </a:r>
            <a:endParaRPr lang="en-GB" sz="2800"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9" y="1551008"/>
            <a:ext cx="8389881" cy="2236132"/>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We have recently created </a:t>
            </a:r>
            <a:r>
              <a:rPr lang="en-US" sz="1200" dirty="0">
                <a:latin typeface="Segoe UI" panose="020B0502040204020203" pitchFamily="34" charset="0"/>
                <a:cs typeface="Segoe UI" panose="020B0502040204020203" pitchFamily="34" charset="0"/>
              </a:rPr>
              <a:t>a revamped tourism management </a:t>
            </a:r>
            <a:r>
              <a:rPr lang="en-US" sz="1200" dirty="0" smtClean="0">
                <a:latin typeface="Segoe UI" panose="020B0502040204020203" pitchFamily="34" charset="0"/>
                <a:cs typeface="Segoe UI" panose="020B0502040204020203" pitchFamily="34" charset="0"/>
              </a:rPr>
              <a:t>team at </a:t>
            </a:r>
            <a:r>
              <a:rPr lang="en-US" sz="1200" dirty="0">
                <a:latin typeface="Segoe UI" panose="020B0502040204020203" pitchFamily="34" charset="0"/>
                <a:cs typeface="Segoe UI" panose="020B0502040204020203" pitchFamily="34" charset="0"/>
              </a:rPr>
              <a:t>Oxford Bus Company and City Sightseeing Oxford </a:t>
            </a:r>
            <a:r>
              <a:rPr lang="en-US" sz="1200" dirty="0" smtClean="0">
                <a:latin typeface="Segoe UI" panose="020B0502040204020203" pitchFamily="34" charset="0"/>
                <a:cs typeface="Segoe UI" panose="020B0502040204020203" pitchFamily="34" charset="0"/>
              </a:rPr>
              <a:t>to </a:t>
            </a:r>
            <a:r>
              <a:rPr lang="en-US" sz="1200" dirty="0">
                <a:latin typeface="Segoe UI" panose="020B0502040204020203" pitchFamily="34" charset="0"/>
                <a:cs typeface="Segoe UI" panose="020B0502040204020203" pitchFamily="34" charset="0"/>
              </a:rPr>
              <a:t>help drive the visitor economy</a:t>
            </a:r>
            <a:r>
              <a:rPr lang="en-US" sz="1200" dirty="0" smtClean="0">
                <a:latin typeface="Segoe UI" panose="020B0502040204020203" pitchFamily="34" charset="0"/>
                <a:cs typeface="Segoe UI" panose="020B0502040204020203" pitchFamily="34" charset="0"/>
              </a:rPr>
              <a:t>.</a:t>
            </a:r>
            <a:endParaRPr lang="en-US" sz="1200" dirty="0">
              <a:latin typeface="Segoe UI" panose="020B0502040204020203" pitchFamily="34" charset="0"/>
              <a:cs typeface="Segoe UI" panose="020B0502040204020203" pitchFamily="34" charset="0"/>
            </a:endParaRPr>
          </a:p>
          <a:p>
            <a:pPr marL="0" indent="0">
              <a:lnSpc>
                <a:spcPct val="150000"/>
              </a:lnSpc>
              <a:buNone/>
            </a:pPr>
            <a:r>
              <a:rPr lang="en-US" sz="1200" dirty="0">
                <a:latin typeface="Segoe UI" panose="020B0502040204020203" pitchFamily="34" charset="0"/>
                <a:cs typeface="Segoe UI" panose="020B0502040204020203" pitchFamily="34" charset="0"/>
              </a:rPr>
              <a:t>The trio of Jane Marshall, Clarisse Garcia and Val Tachy form the all-female team created to ensure visitors to Oxford receive a world class welcome. The focus will be on developing partnerships with key visitor attractions, marketing what Oxford has to offer and delivering a first-class customer service. The tourism triumvirate was created as a part of a commercial restructure at both companies focused on ensuring top class delivery of tourism related services in the City.</a:t>
            </a:r>
            <a:endParaRPr lang="en-US" sz="1200" dirty="0" smtClean="0">
              <a:latin typeface="Segoe UI" panose="020B0502040204020203" pitchFamily="34" charset="0"/>
              <a:cs typeface="Segoe UI" panose="020B0502040204020203" pitchFamily="34" charset="0"/>
            </a:endParaRPr>
          </a:p>
        </p:txBody>
      </p:sp>
      <p:pic>
        <p:nvPicPr>
          <p:cNvPr id="1026" name="Picture 2" descr="https://resources.mynewsdesk.com/image/upload/c_limit,dpr_1.0,f_auto,h_700,q_auto,w_550/ebav0qa1ttu7vq41nos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7254" y="3741857"/>
            <a:ext cx="4145915" cy="2766456"/>
          </a:xfrm>
          <a:prstGeom prst="rect">
            <a:avLst/>
          </a:prstGeom>
          <a:ln w="38100">
            <a:solidFill>
              <a:srgbClr val="EFB40D"/>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211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Embracing Diversity: </a:t>
            </a:r>
            <a:r>
              <a:rPr lang="en-US" sz="2800" dirty="0" smtClean="0">
                <a:latin typeface="Segoe UI" panose="020B0502040204020203" pitchFamily="34" charset="0"/>
                <a:cs typeface="Segoe UI" panose="020B0502040204020203" pitchFamily="34" charset="0"/>
              </a:rPr>
              <a:t>Oxford Pride 2021</a:t>
            </a:r>
            <a:endParaRPr lang="en-GB" sz="2800"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443990"/>
            <a:ext cx="8389881" cy="1832610"/>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Once again this year, we </a:t>
            </a:r>
            <a:r>
              <a:rPr lang="en-US" sz="1200" dirty="0" smtClean="0">
                <a:latin typeface="Segoe UI" panose="020B0502040204020203" pitchFamily="34" charset="0"/>
                <a:cs typeface="Segoe UI" panose="020B0502040204020203" pitchFamily="34" charset="0"/>
              </a:rPr>
              <a:t>are </a:t>
            </a:r>
            <a:r>
              <a:rPr lang="en-US" sz="1200" dirty="0" smtClean="0">
                <a:latin typeface="Segoe UI" panose="020B0502040204020203" pitchFamily="34" charset="0"/>
                <a:cs typeface="Segoe UI" panose="020B0502040204020203" pitchFamily="34" charset="0"/>
              </a:rPr>
              <a:t>proud </a:t>
            </a:r>
            <a:r>
              <a:rPr lang="en-US" sz="1200" dirty="0" smtClean="0">
                <a:latin typeface="Segoe UI" panose="020B0502040204020203" pitchFamily="34" charset="0"/>
                <a:cs typeface="Segoe UI" panose="020B0502040204020203" pitchFamily="34" charset="0"/>
              </a:rPr>
              <a:t>to sponsor the Oxford Pride 2021 event. Sadly the event will be taking place digitally this year, so we won’t get to bring our “pride bus” out for the parade through the city </a:t>
            </a:r>
            <a:r>
              <a:rPr lang="en-US" sz="1200" dirty="0" err="1" smtClean="0">
                <a:latin typeface="Segoe UI" panose="020B0502040204020203" pitchFamily="34" charset="0"/>
                <a:cs typeface="Segoe UI" panose="020B0502040204020203" pitchFamily="34" charset="0"/>
              </a:rPr>
              <a:t>centre</a:t>
            </a:r>
            <a:r>
              <a:rPr lang="en-US" sz="1200" dirty="0" smtClean="0">
                <a:latin typeface="Segoe UI" panose="020B0502040204020203" pitchFamily="34" charset="0"/>
                <a:cs typeface="Segoe UI" panose="020B0502040204020203" pitchFamily="34" charset="0"/>
              </a:rPr>
              <a:t>, but we’ll be providing our support for this important cause nevertheless. </a:t>
            </a:r>
          </a:p>
          <a:p>
            <a:pPr marL="0" indent="0">
              <a:lnSpc>
                <a:spcPct val="150000"/>
              </a:lnSpc>
              <a:buNone/>
            </a:pPr>
            <a:endParaRPr lang="en-US" sz="1200" dirty="0" smtClean="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1726" y="2667546"/>
            <a:ext cx="5299239" cy="3701006"/>
          </a:xfrm>
          <a:prstGeom prst="rect">
            <a:avLst/>
          </a:prstGeom>
          <a:ln w="38100">
            <a:noFill/>
          </a:ln>
          <a:effectLst>
            <a:outerShdw blurRad="190500" algn="tl" rotWithShape="0">
              <a:srgbClr val="000000">
                <a:alpha val="70000"/>
              </a:srgbClr>
            </a:outerShdw>
          </a:effectLst>
        </p:spPr>
      </p:pic>
    </p:spTree>
    <p:extLst>
      <p:ext uri="{BB962C8B-B14F-4D97-AF65-F5344CB8AC3E}">
        <p14:creationId xmlns:p14="http://schemas.microsoft.com/office/powerpoint/2010/main" val="10041452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ular Callout 5"/>
          <p:cNvSpPr/>
          <p:nvPr/>
        </p:nvSpPr>
        <p:spPr>
          <a:xfrm rot="10800000">
            <a:off x="3185159" y="5166165"/>
            <a:ext cx="8408815" cy="1295593"/>
          </a:xfrm>
          <a:prstGeom prst="wedgeRectCallout">
            <a:avLst/>
          </a:prstGeom>
          <a:solidFill>
            <a:schemeClr val="accent1">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Social Responsibility: ‘</a:t>
            </a:r>
            <a:r>
              <a:rPr lang="en-US" sz="2800" dirty="0" smtClean="0">
                <a:latin typeface="Segoe UI" panose="020B0502040204020203" pitchFamily="34" charset="0"/>
                <a:cs typeface="Segoe UI" panose="020B0502040204020203" pitchFamily="34" charset="0"/>
              </a:rPr>
              <a:t>Brand the Bus!’</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286499" y="5278056"/>
            <a:ext cx="8238028" cy="2707442"/>
          </a:xfrm>
        </p:spPr>
        <p:txBody>
          <a:bodyPr>
            <a:noAutofit/>
          </a:bodyPr>
          <a:lstStyle/>
          <a:p>
            <a:pPr marL="0" indent="0">
              <a:lnSpc>
                <a:spcPct val="100000"/>
              </a:lnSpc>
              <a:buNone/>
            </a:pPr>
            <a:r>
              <a:rPr lang="en-US" sz="1050" i="1" dirty="0" smtClean="0">
                <a:latin typeface="Segoe UI" panose="020B0502040204020203" pitchFamily="34" charset="0"/>
                <a:cs typeface="Segoe UI" panose="020B0502040204020203" pitchFamily="34" charset="0"/>
              </a:rPr>
              <a:t>“As I’m sure you’re aware, lockdown has been tough on young families. With Health Visitors redeployed, many baby groups cancelled and other parent/infant services reduced it has been more difficult for families to reach us through the normal channels of referral.  The bus has been important because it has raised awareness of our service amongst struggling families who might otherwise not have found us.  Self referrals are up and we think the bus may have something to do with that. The pandemic has meant that Brand the Bus has been more important than we could ever have predicted. So, can I take this opportunity to thank you and Oxford Bus Company again.  Your support has really made a difference over the last difficult year</a:t>
            </a:r>
            <a:r>
              <a:rPr lang="en-US" sz="1050" i="1" dirty="0">
                <a:latin typeface="Segoe UI" panose="020B0502040204020203" pitchFamily="34" charset="0"/>
                <a:cs typeface="Segoe UI" panose="020B0502040204020203" pitchFamily="34" charset="0"/>
              </a:rPr>
              <a:t>.” </a:t>
            </a:r>
            <a:r>
              <a:rPr lang="en-US" sz="1050" i="1" dirty="0" err="1">
                <a:latin typeface="Segoe UI" panose="020B0502040204020203" pitchFamily="34" charset="0"/>
                <a:cs typeface="Segoe UI" panose="020B0502040204020203" pitchFamily="34" charset="0"/>
              </a:rPr>
              <a:t>Zena</a:t>
            </a:r>
            <a:r>
              <a:rPr lang="en-US" sz="1050" i="1" dirty="0">
                <a:latin typeface="Segoe UI" panose="020B0502040204020203" pitchFamily="34" charset="0"/>
                <a:cs typeface="Segoe UI" panose="020B0502040204020203" pitchFamily="34" charset="0"/>
              </a:rPr>
              <a:t> </a:t>
            </a:r>
            <a:r>
              <a:rPr lang="en-US" sz="1050" i="1" dirty="0" smtClean="0">
                <a:latin typeface="Segoe UI" panose="020B0502040204020203" pitchFamily="34" charset="0"/>
                <a:cs typeface="Segoe UI" panose="020B0502040204020203" pitchFamily="34" charset="0"/>
              </a:rPr>
              <a:t>Forster, Fundraiser at Home-Start Oxford</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1398" y="1539605"/>
            <a:ext cx="2530998" cy="1427994"/>
          </a:xfrm>
          <a:prstGeom prst="rect">
            <a:avLst/>
          </a:prstGeom>
          <a:ln w="38100">
            <a:solidFill>
              <a:srgbClr val="EFB40D"/>
            </a:solidFill>
          </a:ln>
          <a:effectLst>
            <a:outerShdw blurRad="190500" algn="tl" rotWithShape="0">
              <a:srgbClr val="000000">
                <a:alpha val="70000"/>
              </a:srgbClr>
            </a:outerShdw>
          </a:effectLst>
        </p:spPr>
      </p:pic>
      <p:sp>
        <p:nvSpPr>
          <p:cNvPr id="8" name="Content Placeholder 4"/>
          <p:cNvSpPr txBox="1">
            <a:spLocks/>
          </p:cNvSpPr>
          <p:nvPr/>
        </p:nvSpPr>
        <p:spPr>
          <a:xfrm>
            <a:off x="3078219" y="1586284"/>
            <a:ext cx="5327896" cy="2869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200" dirty="0" smtClean="0">
                <a:latin typeface="Segoe UI" panose="020B0502040204020203" pitchFamily="34" charset="0"/>
                <a:cs typeface="Segoe UI" panose="020B0502040204020203" pitchFamily="34" charset="0"/>
              </a:rPr>
              <a:t>The 2021 edition of our popular ‘Brand the Bus!’ competition is now live.</a:t>
            </a:r>
          </a:p>
          <a:p>
            <a:pPr marL="0" indent="0">
              <a:lnSpc>
                <a:spcPct val="150000"/>
              </a:lnSpc>
              <a:buFont typeface="Arial" panose="020B0604020202020204" pitchFamily="34" charset="0"/>
              <a:buNone/>
            </a:pPr>
            <a:r>
              <a:rPr lang="en-US" sz="1200" dirty="0" smtClean="0">
                <a:latin typeface="Segoe UI" panose="020B0502040204020203" pitchFamily="34" charset="0"/>
                <a:cs typeface="Segoe UI" panose="020B0502040204020203" pitchFamily="34" charset="0"/>
              </a:rPr>
              <a:t>The winner of this competition gets the branding, logo and messages for their favourite good cause or charity painted all over an Oxford Bus Company bus, which will then be seen by residents and visitors of Oxford. It's a great way for a charity or other good cause to get their message out there (for free!).</a:t>
            </a:r>
          </a:p>
          <a:p>
            <a:pPr marL="0" indent="0">
              <a:lnSpc>
                <a:spcPct val="150000"/>
              </a:lnSpc>
              <a:buFont typeface="Arial" panose="020B0604020202020204" pitchFamily="34" charset="0"/>
              <a:buNone/>
            </a:pPr>
            <a:r>
              <a:rPr lang="en-US" sz="1200" dirty="0" smtClean="0">
                <a:latin typeface="Segoe UI" panose="020B0502040204020203" pitchFamily="34" charset="0"/>
                <a:cs typeface="Segoe UI" panose="020B0502040204020203" pitchFamily="34" charset="0"/>
              </a:rPr>
              <a:t>We’re now producing the liveries for our </a:t>
            </a:r>
            <a:r>
              <a:rPr lang="en-US" sz="1200" dirty="0" smtClean="0">
                <a:latin typeface="Segoe UI" panose="020B0502040204020203" pitchFamily="34" charset="0"/>
                <a:cs typeface="Segoe UI" panose="020B0502040204020203" pitchFamily="34" charset="0"/>
              </a:rPr>
              <a:t>2020/2021 competition winners (Blue Skye Thinking), and runner up (Abingdon RDA), and so keep an eye on those </a:t>
            </a:r>
            <a:r>
              <a:rPr lang="en-US" sz="1200" dirty="0" smtClean="0">
                <a:latin typeface="Segoe UI" panose="020B0502040204020203" pitchFamily="34" charset="0"/>
                <a:cs typeface="Segoe UI" panose="020B0502040204020203" pitchFamily="34" charset="0"/>
              </a:rPr>
              <a:t>newly branded buses </a:t>
            </a:r>
            <a:r>
              <a:rPr lang="en-US" sz="1200" dirty="0" smtClean="0">
                <a:latin typeface="Segoe UI" panose="020B0502040204020203" pitchFamily="34" charset="0"/>
                <a:cs typeface="Segoe UI" panose="020B0502040204020203" pitchFamily="34" charset="0"/>
              </a:rPr>
              <a:t>landing in the City over the coming </a:t>
            </a:r>
            <a:r>
              <a:rPr lang="en-US" sz="1200" dirty="0" smtClean="0">
                <a:latin typeface="Segoe UI" panose="020B0502040204020203" pitchFamily="34" charset="0"/>
                <a:cs typeface="Segoe UI" panose="020B0502040204020203" pitchFamily="34" charset="0"/>
              </a:rPr>
              <a:t>weeks</a:t>
            </a:r>
            <a:r>
              <a:rPr lang="en-US" sz="1200" dirty="0">
                <a:latin typeface="Segoe UI" panose="020B0502040204020203" pitchFamily="34" charset="0"/>
                <a:cs typeface="Segoe UI" panose="020B0502040204020203" pitchFamily="34" charset="0"/>
              </a:rPr>
              <a:t>!</a:t>
            </a:r>
            <a:endParaRPr lang="en-US" sz="1200" dirty="0" smtClean="0">
              <a:latin typeface="Segoe UI" panose="020B0502040204020203" pitchFamily="34" charset="0"/>
              <a:cs typeface="Segoe UI" panose="020B0502040204020203" pitchFamily="34" charset="0"/>
            </a:endParaRPr>
          </a:p>
        </p:txBody>
      </p:sp>
      <p:sp>
        <p:nvSpPr>
          <p:cNvPr id="9" name="Content Placeholder 4"/>
          <p:cNvSpPr txBox="1">
            <a:spLocks/>
          </p:cNvSpPr>
          <p:nvPr/>
        </p:nvSpPr>
        <p:spPr>
          <a:xfrm>
            <a:off x="3133769" y="4603039"/>
            <a:ext cx="8626935" cy="26448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200" dirty="0" smtClean="0">
                <a:latin typeface="Segoe UI" panose="020B0502040204020203" pitchFamily="34" charset="0"/>
                <a:cs typeface="Segoe UI" panose="020B0502040204020203" pitchFamily="34" charset="0"/>
              </a:rPr>
              <a:t>We recently received an incredibly positive comment from Home-Start Oxfordshire, winners of the 2019/2020 competition:</a:t>
            </a:r>
          </a:p>
          <a:p>
            <a:pPr marL="0" indent="0">
              <a:lnSpc>
                <a:spcPct val="150000"/>
              </a:lnSpc>
              <a:buFont typeface="Arial" panose="020B0604020202020204" pitchFamily="34" charset="0"/>
              <a:buNone/>
            </a:pPr>
            <a:endParaRPr lang="en-US" sz="1200" dirty="0" smtClean="0">
              <a:latin typeface="Segoe UI" panose="020B0502040204020203" pitchFamily="34" charset="0"/>
              <a:cs typeface="Segoe UI" panose="020B0502040204020203" pitchFamily="34" charset="0"/>
            </a:endParaRPr>
          </a:p>
        </p:txBody>
      </p:sp>
      <p:pic>
        <p:nvPicPr>
          <p:cNvPr id="1026" name="Picture 2" descr="Press release: winner announc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1398" y="3096560"/>
            <a:ext cx="2530998" cy="1418894"/>
          </a:xfrm>
          <a:prstGeom prst="rect">
            <a:avLst/>
          </a:prstGeom>
          <a:ln w="38100">
            <a:solidFill>
              <a:srgbClr val="EFB40D"/>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3186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Social Responsibility: </a:t>
            </a:r>
            <a:br>
              <a:rPr lang="en-US" sz="2800" b="1" dirty="0" smtClean="0">
                <a:latin typeface="Segoe UI" panose="020B0502040204020203" pitchFamily="34" charset="0"/>
                <a:cs typeface="Segoe UI" panose="020B0502040204020203" pitchFamily="34" charset="0"/>
              </a:rPr>
            </a:br>
            <a:r>
              <a:rPr lang="en-US" sz="2800" dirty="0" smtClean="0">
                <a:latin typeface="Segoe UI" panose="020B0502040204020203" pitchFamily="34" charset="0"/>
                <a:cs typeface="Segoe UI" panose="020B0502040204020203" pitchFamily="34" charset="0"/>
              </a:rPr>
              <a:t>Oxfordshire Health &amp; Social Care Awards 2021</a:t>
            </a:r>
            <a:endParaRPr lang="en-GB" sz="2800"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9" y="1722120"/>
            <a:ext cx="4450341" cy="2903220"/>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Oxford Bus Company recently sponsored the Heath Care Team Award at the Oxfordshire Health &amp; Social Care Awards 2021, recognizing the talent and dedication of those heroes who work in the industry, particularly in this incredibly testing year.</a:t>
            </a:r>
          </a:p>
          <a:p>
            <a:pPr marL="0" indent="0">
              <a:lnSpc>
                <a:spcPct val="150000"/>
              </a:lnSpc>
              <a:buNone/>
            </a:pPr>
            <a:r>
              <a:rPr lang="en-US" sz="1200" dirty="0" smtClean="0">
                <a:latin typeface="Segoe UI" panose="020B0502040204020203" pitchFamily="34" charset="0"/>
                <a:cs typeface="Segoe UI" panose="020B0502040204020203" pitchFamily="34" charset="0"/>
              </a:rPr>
              <a:t>We were delighted to give the award to the Linen </a:t>
            </a:r>
            <a:r>
              <a:rPr lang="en-US" sz="1200" dirty="0" smtClean="0">
                <a:latin typeface="Segoe UI" panose="020B0502040204020203" pitchFamily="34" charset="0"/>
                <a:cs typeface="Segoe UI" panose="020B0502040204020203" pitchFamily="34" charset="0"/>
              </a:rPr>
              <a:t>Services Team </a:t>
            </a:r>
            <a:r>
              <a:rPr lang="en-US" sz="1200" dirty="0" smtClean="0">
                <a:latin typeface="Segoe UI" panose="020B0502040204020203" pitchFamily="34" charset="0"/>
                <a:cs typeface="Segoe UI" panose="020B0502040204020203" pitchFamily="34" charset="0"/>
              </a:rPr>
              <a:t>at Oxford University Hospitals.</a:t>
            </a:r>
          </a:p>
          <a:p>
            <a:pPr marL="0" indent="0">
              <a:lnSpc>
                <a:spcPct val="150000"/>
              </a:lnSpc>
              <a:buNone/>
            </a:pPr>
            <a:endParaRPr lang="en-US" sz="1200" dirty="0" smtClean="0">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9339" y="4042595"/>
            <a:ext cx="2008975" cy="2491481"/>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7528560" y="1878962"/>
            <a:ext cx="4280903" cy="2163633"/>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75746" y="4334796"/>
            <a:ext cx="5733717" cy="2245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6886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883535"/>
            <a:ext cx="8275582" cy="1080304"/>
          </a:xfrm>
        </p:spPr>
        <p:txBody>
          <a:bodyPr>
            <a:normAutofit/>
          </a:bodyPr>
          <a:lstStyle/>
          <a:p>
            <a:r>
              <a:rPr lang="en-US" sz="2800" b="1" dirty="0" smtClean="0">
                <a:latin typeface="Segoe UI" panose="020B0502040204020203" pitchFamily="34" charset="0"/>
                <a:cs typeface="Segoe UI" panose="020B0502040204020203" pitchFamily="34" charset="0"/>
              </a:rPr>
              <a:t>Social Responsibility:</a:t>
            </a:r>
            <a:br>
              <a:rPr lang="en-US" sz="2800" b="1" dirty="0" smtClean="0">
                <a:latin typeface="Segoe UI" panose="020B0502040204020203" pitchFamily="34" charset="0"/>
                <a:cs typeface="Segoe UI" panose="020B0502040204020203" pitchFamily="34" charset="0"/>
              </a:rPr>
            </a:br>
            <a:r>
              <a:rPr lang="en-US" sz="2800" dirty="0" smtClean="0">
                <a:latin typeface="Segoe UI" panose="020B0502040204020203" pitchFamily="34" charset="0"/>
                <a:cs typeface="Segoe UI" panose="020B0502040204020203" pitchFamily="34" charset="0"/>
              </a:rPr>
              <a:t>Mobile COVID-19 Testing Buses</a:t>
            </a:r>
            <a:endParaRPr lang="en-GB" sz="2800"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2164080"/>
            <a:ext cx="4125092" cy="4424679"/>
          </a:xfrm>
        </p:spPr>
        <p:txBody>
          <a:bodyPr>
            <a:normAutofit lnSpcReduction="10000"/>
          </a:bodyPr>
          <a:lstStyle/>
          <a:p>
            <a:pPr marL="0" indent="0">
              <a:lnSpc>
                <a:spcPct val="150000"/>
              </a:lnSpc>
              <a:buNone/>
            </a:pPr>
            <a:r>
              <a:rPr lang="en-US" sz="1200" dirty="0" smtClean="0">
                <a:latin typeface="Segoe UI" panose="020B0502040204020203" pitchFamily="34" charset="0"/>
                <a:cs typeface="Segoe UI" panose="020B0502040204020203" pitchFamily="34" charset="0"/>
              </a:rPr>
              <a:t>At Oxford </a:t>
            </a:r>
            <a:r>
              <a:rPr lang="en-US" sz="1200" dirty="0">
                <a:latin typeface="Segoe UI" panose="020B0502040204020203" pitchFamily="34" charset="0"/>
                <a:cs typeface="Segoe UI" panose="020B0502040204020203" pitchFamily="34" charset="0"/>
              </a:rPr>
              <a:t>Bus </a:t>
            </a:r>
            <a:r>
              <a:rPr lang="en-US" sz="1200" dirty="0" smtClean="0">
                <a:latin typeface="Segoe UI" panose="020B0502040204020203" pitchFamily="34" charset="0"/>
                <a:cs typeface="Segoe UI" panose="020B0502040204020203" pitchFamily="34" charset="0"/>
              </a:rPr>
              <a:t>Company, we’re helping </a:t>
            </a:r>
            <a:r>
              <a:rPr lang="en-US" sz="1200" dirty="0">
                <a:latin typeface="Segoe UI" panose="020B0502040204020203" pitchFamily="34" charset="0"/>
                <a:cs typeface="Segoe UI" panose="020B0502040204020203" pitchFamily="34" charset="0"/>
              </a:rPr>
              <a:t>other areas tackle the COVID-19 pandemic across the country via specially converted </a:t>
            </a:r>
            <a:r>
              <a:rPr lang="en-US" sz="1200" dirty="0" smtClean="0">
                <a:latin typeface="Segoe UI" panose="020B0502040204020203" pitchFamily="34" charset="0"/>
                <a:cs typeface="Segoe UI" panose="020B0502040204020203" pitchFamily="34" charset="0"/>
              </a:rPr>
              <a:t>buses, containing mobile clinical bays. </a:t>
            </a:r>
            <a:endParaRPr lang="en-US" sz="1200" dirty="0">
              <a:latin typeface="Segoe UI" panose="020B0502040204020203" pitchFamily="34" charset="0"/>
              <a:cs typeface="Segoe UI" panose="020B0502040204020203" pitchFamily="34" charset="0"/>
            </a:endParaRPr>
          </a:p>
          <a:p>
            <a:pPr marL="0" indent="0">
              <a:lnSpc>
                <a:spcPct val="150000"/>
              </a:lnSpc>
              <a:buNone/>
            </a:pPr>
            <a:r>
              <a:rPr lang="en-US" sz="1200" dirty="0">
                <a:latin typeface="Segoe UI" panose="020B0502040204020203" pitchFamily="34" charset="0"/>
                <a:cs typeface="Segoe UI" panose="020B0502040204020203" pitchFamily="34" charset="0"/>
              </a:rPr>
              <a:t>Four of </a:t>
            </a:r>
            <a:r>
              <a:rPr lang="en-US" sz="1200" dirty="0" smtClean="0">
                <a:latin typeface="Segoe UI" panose="020B0502040204020203" pitchFamily="34" charset="0"/>
                <a:cs typeface="Segoe UI" panose="020B0502040204020203" pitchFamily="34" charset="0"/>
              </a:rPr>
              <a:t>our </a:t>
            </a:r>
            <a:r>
              <a:rPr lang="en-US" sz="1200" dirty="0">
                <a:latin typeface="Segoe UI" panose="020B0502040204020203" pitchFamily="34" charset="0"/>
                <a:cs typeface="Segoe UI" panose="020B0502040204020203" pitchFamily="34" charset="0"/>
              </a:rPr>
              <a:t>converted buses have been deployed to support communities in Norfolk. The service is part of Project MOVE, a scheme created to support the NHS and local authorities by giving vaccines and tests via converted buses. It was made possible via a partnership </a:t>
            </a:r>
            <a:r>
              <a:rPr lang="en-US" sz="1200" dirty="0" smtClean="0">
                <a:latin typeface="Segoe UI" panose="020B0502040204020203" pitchFamily="34" charset="0"/>
                <a:cs typeface="Segoe UI" panose="020B0502040204020203" pitchFamily="34" charset="0"/>
              </a:rPr>
              <a:t>with </a:t>
            </a:r>
            <a:r>
              <a:rPr lang="en-US" sz="1200" dirty="0">
                <a:latin typeface="Segoe UI" panose="020B0502040204020203" pitchFamily="34" charset="0"/>
                <a:cs typeface="Segoe UI" panose="020B0502040204020203" pitchFamily="34" charset="0"/>
              </a:rPr>
              <a:t>design company </a:t>
            </a:r>
            <a:r>
              <a:rPr lang="en-US" sz="1200" dirty="0" smtClean="0">
                <a:latin typeface="Segoe UI" panose="020B0502040204020203" pitchFamily="34" charset="0"/>
                <a:cs typeface="Segoe UI" panose="020B0502040204020203" pitchFamily="34" charset="0"/>
              </a:rPr>
              <a:t>40two.</a:t>
            </a:r>
            <a:endParaRPr lang="en-US" sz="1200" dirty="0" smtClean="0">
              <a:latin typeface="Segoe UI" panose="020B0502040204020203" pitchFamily="34" charset="0"/>
              <a:cs typeface="Segoe UI" panose="020B0502040204020203" pitchFamily="34" charset="0"/>
            </a:endParaRPr>
          </a:p>
          <a:p>
            <a:pPr marL="0" indent="0">
              <a:lnSpc>
                <a:spcPct val="150000"/>
              </a:lnSpc>
              <a:buNone/>
            </a:pPr>
            <a:r>
              <a:rPr lang="en-US" sz="1200" dirty="0" smtClean="0">
                <a:latin typeface="Segoe UI" panose="020B0502040204020203" pitchFamily="34" charset="0"/>
                <a:cs typeface="Segoe UI" panose="020B0502040204020203" pitchFamily="34" charset="0"/>
              </a:rPr>
              <a:t>We are currently working </a:t>
            </a:r>
            <a:r>
              <a:rPr lang="en-US" sz="1200" dirty="0">
                <a:latin typeface="Segoe UI" panose="020B0502040204020203" pitchFamily="34" charset="0"/>
                <a:cs typeface="Segoe UI" panose="020B0502040204020203" pitchFamily="34" charset="0"/>
              </a:rPr>
              <a:t>on </a:t>
            </a:r>
            <a:r>
              <a:rPr lang="en-US" sz="1200" dirty="0" smtClean="0">
                <a:latin typeface="Segoe UI" panose="020B0502040204020203" pitchFamily="34" charset="0"/>
                <a:cs typeface="Segoe UI" panose="020B0502040204020203" pitchFamily="34" charset="0"/>
              </a:rPr>
              <a:t>a similar </a:t>
            </a:r>
            <a:r>
              <a:rPr lang="en-US" sz="1200" dirty="0" smtClean="0">
                <a:latin typeface="Segoe UI" panose="020B0502040204020203" pitchFamily="34" charset="0"/>
                <a:cs typeface="Segoe UI" panose="020B0502040204020203" pitchFamily="34" charset="0"/>
              </a:rPr>
              <a:t>project </a:t>
            </a:r>
            <a:r>
              <a:rPr lang="en-US" sz="1200" dirty="0">
                <a:latin typeface="Segoe UI" panose="020B0502040204020203" pitchFamily="34" charset="0"/>
                <a:cs typeface="Segoe UI" panose="020B0502040204020203" pitchFamily="34" charset="0"/>
              </a:rPr>
              <a:t>for </a:t>
            </a:r>
            <a:r>
              <a:rPr lang="en-US" sz="1200" dirty="0" err="1" smtClean="0">
                <a:latin typeface="Segoe UI" panose="020B0502040204020203" pitchFamily="34" charset="0"/>
                <a:cs typeface="Segoe UI" panose="020B0502040204020203" pitchFamily="34" charset="0"/>
              </a:rPr>
              <a:t>Oxfordshire</a:t>
            </a:r>
            <a:r>
              <a:rPr lang="en-US" sz="1200" dirty="0" smtClean="0">
                <a:latin typeface="Segoe UI" panose="020B0502040204020203" pitchFamily="34" charset="0"/>
                <a:cs typeface="Segoe UI" panose="020B0502040204020203" pitchFamily="34" charset="0"/>
              </a:rPr>
              <a:t>, </a:t>
            </a:r>
            <a:r>
              <a:rPr lang="en-US" sz="1200" dirty="0">
                <a:latin typeface="Segoe UI" panose="020B0502040204020203" pitchFamily="34" charset="0"/>
                <a:cs typeface="Segoe UI" panose="020B0502040204020203" pitchFamily="34" charset="0"/>
              </a:rPr>
              <a:t>and we hope to get this over the line with partners soon. </a:t>
            </a:r>
            <a:endParaRPr lang="en-US" sz="1200" dirty="0" smtClean="0">
              <a:latin typeface="Segoe UI" panose="020B0502040204020203" pitchFamily="34" charset="0"/>
              <a:cs typeface="Segoe UI" panose="020B0502040204020203" pitchFamily="34" charset="0"/>
            </a:endParaRPr>
          </a:p>
          <a:p>
            <a:pPr marL="0" indent="0">
              <a:lnSpc>
                <a:spcPct val="150000"/>
              </a:lnSpc>
              <a:buNone/>
            </a:pPr>
            <a:r>
              <a:rPr lang="en-US" sz="1200" dirty="0" smtClean="0">
                <a:latin typeface="Segoe UI" panose="020B0502040204020203" pitchFamily="34" charset="0"/>
                <a:cs typeface="Segoe UI" panose="020B0502040204020203" pitchFamily="34" charset="0"/>
              </a:rPr>
              <a:t>We welcome discussions regarding other similar projects and anyone interested can get in touch with us via email: </a:t>
            </a:r>
            <a:r>
              <a:rPr lang="en-US" sz="1200" dirty="0" smtClean="0">
                <a:latin typeface="Segoe UI" panose="020B0502040204020203" pitchFamily="34" charset="0"/>
                <a:cs typeface="Segoe UI" panose="020B0502040204020203" pitchFamily="34" charset="0"/>
                <a:hlinkClick r:id="rId3"/>
              </a:rPr>
              <a:t>info@oxfordbus.co.uk</a:t>
            </a:r>
            <a:r>
              <a:rPr lang="en-US" sz="1200" dirty="0">
                <a:latin typeface="Segoe UI" panose="020B0502040204020203" pitchFamily="34" charset="0"/>
                <a:cs typeface="Segoe UI" panose="020B0502040204020203" pitchFamily="34" charset="0"/>
              </a:rPr>
              <a:t>.</a:t>
            </a:r>
            <a:endParaRPr lang="en-US" sz="1200" dirty="0" smtClean="0">
              <a:latin typeface="Segoe UI" panose="020B0502040204020203" pitchFamily="34" charset="0"/>
              <a:cs typeface="Segoe UI" panose="020B0502040204020203" pitchFamily="34" charset="0"/>
            </a:endParaRPr>
          </a:p>
        </p:txBody>
      </p:sp>
      <p:pic>
        <p:nvPicPr>
          <p:cNvPr id="2050" name="Picture 2" descr="https://resources.mynewsdesk.com/image/upload/c_limit,dpr_1.0,f_auto,h_700,q_auto,w_550/brvfgnbnyagqbwmac3z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95617" y="2360268"/>
            <a:ext cx="3910139" cy="2609129"/>
          </a:xfrm>
          <a:prstGeom prst="rect">
            <a:avLst/>
          </a:prstGeom>
          <a:ln w="38100">
            <a:solidFill>
              <a:srgbClr val="EFB40D"/>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1791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563302"/>
            <a:ext cx="8275582" cy="563300"/>
          </a:xfrm>
        </p:spPr>
        <p:txBody>
          <a:bodyPr>
            <a:normAutofit/>
          </a:bodyPr>
          <a:lstStyle/>
          <a:p>
            <a:r>
              <a:rPr lang="en-US" sz="2800" b="1" dirty="0" smtClean="0">
                <a:latin typeface="Segoe UI" panose="020B0502040204020203" pitchFamily="34" charset="0"/>
                <a:cs typeface="Segoe UI" panose="020B0502040204020203" pitchFamily="34" charset="0"/>
              </a:rPr>
              <a:t>Working as a Team: </a:t>
            </a:r>
            <a:r>
              <a:rPr lang="en-US" sz="2800" dirty="0" smtClean="0">
                <a:latin typeface="Segoe UI" panose="020B0502040204020203" pitchFamily="34" charset="0"/>
                <a:cs typeface="Segoe UI" panose="020B0502040204020203" pitchFamily="34" charset="0"/>
              </a:rPr>
              <a:t>Pulse Surveys</a:t>
            </a:r>
            <a:endParaRPr lang="en-GB" sz="2800"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31716"/>
            <a:ext cx="7971747" cy="4649164"/>
          </a:xfrm>
        </p:spPr>
        <p:txBody>
          <a:bodyPr>
            <a:normAutofit lnSpcReduction="10000"/>
          </a:bodyPr>
          <a:lstStyle/>
          <a:p>
            <a:pPr marL="0" indent="0">
              <a:lnSpc>
                <a:spcPct val="150000"/>
              </a:lnSpc>
              <a:buNone/>
            </a:pPr>
            <a:r>
              <a:rPr lang="en-US" sz="1200" dirty="0">
                <a:latin typeface="Segoe UI" panose="020B0502040204020203" pitchFamily="34" charset="0"/>
                <a:cs typeface="Segoe UI" panose="020B0502040204020203" pitchFamily="34" charset="0"/>
              </a:rPr>
              <a:t>We want to ensure that </a:t>
            </a:r>
            <a:r>
              <a:rPr lang="en-US" sz="1200" dirty="0" smtClean="0">
                <a:latin typeface="Segoe UI" panose="020B0502040204020203" pitchFamily="34" charset="0"/>
                <a:cs typeface="Segoe UI" panose="020B0502040204020203" pitchFamily="34" charset="0"/>
              </a:rPr>
              <a:t>our colleagues </a:t>
            </a:r>
            <a:r>
              <a:rPr lang="en-US" sz="1200" dirty="0">
                <a:latin typeface="Segoe UI" panose="020B0502040204020203" pitchFamily="34" charset="0"/>
                <a:cs typeface="Segoe UI" panose="020B0502040204020203" pitchFamily="34" charset="0"/>
              </a:rPr>
              <a:t>feel a part of Oxford Bus Group and that </a:t>
            </a:r>
            <a:r>
              <a:rPr lang="en-US" sz="1200" dirty="0" smtClean="0">
                <a:latin typeface="Segoe UI" panose="020B0502040204020203" pitchFamily="34" charset="0"/>
                <a:cs typeface="Segoe UI" panose="020B0502040204020203" pitchFamily="34" charset="0"/>
              </a:rPr>
              <a:t>their </a:t>
            </a:r>
            <a:r>
              <a:rPr lang="en-US" sz="1200" dirty="0">
                <a:latin typeface="Segoe UI" panose="020B0502040204020203" pitchFamily="34" charset="0"/>
                <a:cs typeface="Segoe UI" panose="020B0502040204020203" pitchFamily="34" charset="0"/>
              </a:rPr>
              <a:t>voice is heard.</a:t>
            </a:r>
          </a:p>
          <a:p>
            <a:pPr marL="0" indent="0">
              <a:lnSpc>
                <a:spcPct val="150000"/>
              </a:lnSpc>
              <a:buNone/>
            </a:pPr>
            <a:r>
              <a:rPr lang="en-US" sz="1200" dirty="0">
                <a:latin typeface="Segoe UI" panose="020B0502040204020203" pitchFamily="34" charset="0"/>
                <a:cs typeface="Segoe UI" panose="020B0502040204020203" pitchFamily="34" charset="0"/>
              </a:rPr>
              <a:t>To capture </a:t>
            </a:r>
            <a:r>
              <a:rPr lang="en-US" sz="1200" dirty="0" smtClean="0">
                <a:latin typeface="Segoe UI" panose="020B0502040204020203" pitchFamily="34" charset="0"/>
                <a:cs typeface="Segoe UI" panose="020B0502040204020203" pitchFamily="34" charset="0"/>
              </a:rPr>
              <a:t>their </a:t>
            </a:r>
            <a:r>
              <a:rPr lang="en-US" sz="1200" dirty="0">
                <a:latin typeface="Segoe UI" panose="020B0502040204020203" pitchFamily="34" charset="0"/>
                <a:cs typeface="Segoe UI" panose="020B0502040204020203" pitchFamily="34" charset="0"/>
              </a:rPr>
              <a:t>thoughts about working at the Company, we used to do what some felt to be ‘long and cumbersome’ employee surveys once a year. </a:t>
            </a:r>
            <a:r>
              <a:rPr lang="en-US" sz="1200" dirty="0" smtClean="0">
                <a:latin typeface="Segoe UI" panose="020B0502040204020203" pitchFamily="34" charset="0"/>
                <a:cs typeface="Segoe UI" panose="020B0502040204020203" pitchFamily="34" charset="0"/>
              </a:rPr>
              <a:t>While </a:t>
            </a:r>
            <a:r>
              <a:rPr lang="en-US" sz="1200" dirty="0">
                <a:latin typeface="Segoe UI" panose="020B0502040204020203" pitchFamily="34" charset="0"/>
                <a:cs typeface="Segoe UI" panose="020B0502040204020203" pitchFamily="34" charset="0"/>
              </a:rPr>
              <a:t>these helped us to see areas where we could improve, it meant that any changes we made could seem slow. It was also more difficult for us to create action plans as the surveys only capture how </a:t>
            </a:r>
            <a:r>
              <a:rPr lang="en-US" sz="1200" dirty="0" smtClean="0">
                <a:latin typeface="Segoe UI" panose="020B0502040204020203" pitchFamily="34" charset="0"/>
                <a:cs typeface="Segoe UI" panose="020B0502040204020203" pitchFamily="34" charset="0"/>
              </a:rPr>
              <a:t>our colleagues </a:t>
            </a:r>
            <a:r>
              <a:rPr lang="en-US" sz="1200" dirty="0">
                <a:latin typeface="Segoe UI" panose="020B0502040204020203" pitchFamily="34" charset="0"/>
                <a:cs typeface="Segoe UI" panose="020B0502040204020203" pitchFamily="34" charset="0"/>
              </a:rPr>
              <a:t>feel on one day of the year. </a:t>
            </a:r>
          </a:p>
          <a:p>
            <a:pPr marL="0" indent="0">
              <a:lnSpc>
                <a:spcPct val="150000"/>
              </a:lnSpc>
              <a:buNone/>
            </a:pPr>
            <a:r>
              <a:rPr lang="en-US" sz="1200" dirty="0">
                <a:latin typeface="Segoe UI" panose="020B0502040204020203" pitchFamily="34" charset="0"/>
                <a:cs typeface="Segoe UI" panose="020B0502040204020203" pitchFamily="34" charset="0"/>
              </a:rPr>
              <a:t>That’s </a:t>
            </a:r>
            <a:r>
              <a:rPr lang="en-US" sz="1200" dirty="0" smtClean="0">
                <a:latin typeface="Segoe UI" panose="020B0502040204020203" pitchFamily="34" charset="0"/>
                <a:cs typeface="Segoe UI" panose="020B0502040204020203" pitchFamily="34" charset="0"/>
              </a:rPr>
              <a:t>why we recently launched </a:t>
            </a:r>
            <a:r>
              <a:rPr lang="en-US" sz="1200" dirty="0">
                <a:latin typeface="Segoe UI" panose="020B0502040204020203" pitchFamily="34" charset="0"/>
                <a:cs typeface="Segoe UI" panose="020B0502040204020203" pitchFamily="34" charset="0"/>
              </a:rPr>
              <a:t>our new seasonal quick </a:t>
            </a:r>
            <a:r>
              <a:rPr lang="en-US" sz="1200" dirty="0" smtClean="0">
                <a:latin typeface="Segoe UI" panose="020B0502040204020203" pitchFamily="34" charset="0"/>
                <a:cs typeface="Segoe UI" panose="020B0502040204020203" pitchFamily="34" charset="0"/>
              </a:rPr>
              <a:t>'pulse‘ surveys</a:t>
            </a:r>
            <a:r>
              <a:rPr lang="en-US" sz="1200" dirty="0">
                <a:latin typeface="Segoe UI" panose="020B0502040204020203" pitchFamily="34" charset="0"/>
                <a:cs typeface="Segoe UI" panose="020B0502040204020203" pitchFamily="34" charset="0"/>
              </a:rPr>
              <a:t>, that </a:t>
            </a:r>
            <a:r>
              <a:rPr lang="en-US" sz="1200" dirty="0" smtClean="0">
                <a:latin typeface="Segoe UI" panose="020B0502040204020203" pitchFamily="34" charset="0"/>
                <a:cs typeface="Segoe UI" panose="020B0502040204020203" pitchFamily="34" charset="0"/>
              </a:rPr>
              <a:t>occur </a:t>
            </a:r>
            <a:r>
              <a:rPr lang="en-US" sz="1200" dirty="0">
                <a:latin typeface="Segoe UI" panose="020B0502040204020203" pitchFamily="34" charset="0"/>
                <a:cs typeface="Segoe UI" panose="020B0502040204020203" pitchFamily="34" charset="0"/>
              </a:rPr>
              <a:t>four times a year. This means </a:t>
            </a:r>
            <a:r>
              <a:rPr lang="en-US" sz="1200" dirty="0" smtClean="0">
                <a:latin typeface="Segoe UI" panose="020B0502040204020203" pitchFamily="34" charset="0"/>
                <a:cs typeface="Segoe UI" panose="020B0502040204020203" pitchFamily="34" charset="0"/>
              </a:rPr>
              <a:t>colleagues </a:t>
            </a:r>
            <a:r>
              <a:rPr lang="en-US" sz="1200" dirty="0">
                <a:latin typeface="Segoe UI" panose="020B0502040204020203" pitchFamily="34" charset="0"/>
                <a:cs typeface="Segoe UI" panose="020B0502040204020203" pitchFamily="34" charset="0"/>
              </a:rPr>
              <a:t>can give </a:t>
            </a:r>
            <a:r>
              <a:rPr lang="en-US" sz="1200" dirty="0" smtClean="0">
                <a:latin typeface="Segoe UI" panose="020B0502040204020203" pitchFamily="34" charset="0"/>
                <a:cs typeface="Segoe UI" panose="020B0502040204020203" pitchFamily="34" charset="0"/>
              </a:rPr>
              <a:t>us feedback </a:t>
            </a:r>
            <a:r>
              <a:rPr lang="en-US" sz="1200" dirty="0">
                <a:latin typeface="Segoe UI" panose="020B0502040204020203" pitchFamily="34" charset="0"/>
                <a:cs typeface="Segoe UI" panose="020B0502040204020203" pitchFamily="34" charset="0"/>
              </a:rPr>
              <a:t>much more regularly and it also helps us identify where and how we can improve</a:t>
            </a:r>
            <a:r>
              <a:rPr lang="en-US" sz="1200" dirty="0" smtClean="0">
                <a:latin typeface="Segoe UI" panose="020B0502040204020203" pitchFamily="34" charset="0"/>
                <a:cs typeface="Segoe UI" panose="020B0502040204020203" pitchFamily="34" charset="0"/>
              </a:rPr>
              <a:t>. The </a:t>
            </a:r>
            <a:r>
              <a:rPr lang="en-US" sz="1200" dirty="0">
                <a:latin typeface="Segoe UI" panose="020B0502040204020203" pitchFamily="34" charset="0"/>
                <a:cs typeface="Segoe UI" panose="020B0502040204020203" pitchFamily="34" charset="0"/>
              </a:rPr>
              <a:t>plan is that these surveys will happen once every season - spring, summer, autumn and winter, and should only take between five and ten minutes </a:t>
            </a:r>
            <a:r>
              <a:rPr lang="en-US" sz="1200" dirty="0" smtClean="0">
                <a:latin typeface="Segoe UI" panose="020B0502040204020203" pitchFamily="34" charset="0"/>
                <a:cs typeface="Segoe UI" panose="020B0502040204020203" pitchFamily="34" charset="0"/>
              </a:rPr>
              <a:t>to </a:t>
            </a:r>
            <a:r>
              <a:rPr lang="en-US" sz="1200" dirty="0">
                <a:latin typeface="Segoe UI" panose="020B0502040204020203" pitchFamily="34" charset="0"/>
                <a:cs typeface="Segoe UI" panose="020B0502040204020203" pitchFamily="34" charset="0"/>
              </a:rPr>
              <a:t>complete</a:t>
            </a:r>
            <a:r>
              <a:rPr lang="en-US" sz="1200" dirty="0" smtClean="0">
                <a:latin typeface="Segoe UI" panose="020B0502040204020203" pitchFamily="34" charset="0"/>
                <a:cs typeface="Segoe UI" panose="020B0502040204020203" pitchFamily="34" charset="0"/>
              </a:rPr>
              <a:t>.</a:t>
            </a:r>
          </a:p>
          <a:p>
            <a:pPr marL="0" indent="0">
              <a:lnSpc>
                <a:spcPct val="150000"/>
              </a:lnSpc>
              <a:buNone/>
            </a:pPr>
            <a:r>
              <a:rPr lang="en-US" sz="1200" dirty="0" smtClean="0">
                <a:latin typeface="Segoe UI" panose="020B0502040204020203" pitchFamily="34" charset="0"/>
                <a:cs typeface="Segoe UI" panose="020B0502040204020203" pitchFamily="34" charset="0"/>
              </a:rPr>
              <a:t> All </a:t>
            </a:r>
            <a:r>
              <a:rPr lang="en-US" sz="1200" dirty="0">
                <a:latin typeface="Segoe UI" panose="020B0502040204020203" pitchFamily="34" charset="0"/>
                <a:cs typeface="Segoe UI" panose="020B0502040204020203" pitchFamily="34" charset="0"/>
              </a:rPr>
              <a:t>colleagues from Oxford Bus Company, Thames Travel, Carousel Buses and City Sightseeing Oxford have the opportunity to participate in these </a:t>
            </a:r>
            <a:r>
              <a:rPr lang="en-US" sz="1200" dirty="0" smtClean="0">
                <a:latin typeface="Segoe UI" panose="020B0502040204020203" pitchFamily="34" charset="0"/>
                <a:cs typeface="Segoe UI" panose="020B0502040204020203" pitchFamily="34" charset="0"/>
              </a:rPr>
              <a:t>surveys</a:t>
            </a:r>
            <a:r>
              <a:rPr lang="en-US" sz="1200" dirty="0" smtClean="0">
                <a:latin typeface="Segoe UI" panose="020B0502040204020203" pitchFamily="34" charset="0"/>
                <a:cs typeface="Segoe UI" panose="020B0502040204020203" pitchFamily="34" charset="0"/>
              </a:rPr>
              <a:t>, and we were really pleased to see some great results in the first set of surveys, carried out in March – with a colleague engagement score of 80%!</a:t>
            </a:r>
            <a:endParaRPr lang="en-US" sz="1200" dirty="0" smtClean="0">
              <a:latin typeface="Segoe UI" panose="020B0502040204020203" pitchFamily="34" charset="0"/>
              <a:cs typeface="Segoe UI" panose="020B0502040204020203" pitchFamily="34" charset="0"/>
            </a:endParaRPr>
          </a:p>
          <a:p>
            <a:pPr marL="0" indent="0">
              <a:lnSpc>
                <a:spcPct val="150000"/>
              </a:lnSpc>
              <a:buNone/>
            </a:pPr>
            <a:r>
              <a:rPr lang="en-US" sz="1200" dirty="0" smtClean="0">
                <a:latin typeface="Segoe UI" panose="020B0502040204020203" pitchFamily="34" charset="0"/>
                <a:cs typeface="Segoe UI" panose="020B0502040204020203" pitchFamily="34" charset="0"/>
              </a:rPr>
              <a:t>Of course, there are always areas where we can get better and for this reason, </a:t>
            </a:r>
            <a:r>
              <a:rPr lang="en-US" sz="1200" dirty="0">
                <a:latin typeface="Segoe UI" panose="020B0502040204020203" pitchFamily="34" charset="0"/>
                <a:cs typeface="Segoe UI" panose="020B0502040204020203" pitchFamily="34" charset="0"/>
              </a:rPr>
              <a:t>r</a:t>
            </a:r>
            <a:r>
              <a:rPr lang="en-US" sz="1200" dirty="0" smtClean="0">
                <a:latin typeface="Segoe UI" panose="020B0502040204020203" pitchFamily="34" charset="0"/>
                <a:cs typeface="Segoe UI" panose="020B0502040204020203" pitchFamily="34" charset="0"/>
              </a:rPr>
              <a:t>esults </a:t>
            </a:r>
            <a:r>
              <a:rPr lang="en-US" sz="1200" dirty="0" smtClean="0">
                <a:latin typeface="Segoe UI" panose="020B0502040204020203" pitchFamily="34" charset="0"/>
                <a:cs typeface="Segoe UI" panose="020B0502040204020203" pitchFamily="34" charset="0"/>
              </a:rPr>
              <a:t>and actions from our surveys will be communicated </a:t>
            </a:r>
            <a:r>
              <a:rPr lang="en-US" sz="1200" dirty="0" smtClean="0">
                <a:latin typeface="Segoe UI" panose="020B0502040204020203" pitchFamily="34" charset="0"/>
                <a:cs typeface="Segoe UI" panose="020B0502040204020203" pitchFamily="34" charset="0"/>
              </a:rPr>
              <a:t>to colleagues via </a:t>
            </a:r>
            <a:r>
              <a:rPr lang="en-US" sz="1200" dirty="0" smtClean="0">
                <a:latin typeface="Segoe UI" panose="020B0502040204020203" pitchFamily="34" charset="0"/>
                <a:cs typeface="Segoe UI" panose="020B0502040204020203" pitchFamily="34" charset="0"/>
              </a:rPr>
              <a:t>short videos (see next slide) and printed documents.</a:t>
            </a:r>
            <a:endParaRPr lang="en-US" sz="1200" dirty="0">
              <a:latin typeface="Segoe UI" panose="020B0502040204020203" pitchFamily="34" charset="0"/>
              <a:cs typeface="Segoe UI" panose="020B0502040204020203" pitchFamily="34" charset="0"/>
            </a:endParaRPr>
          </a:p>
          <a:p>
            <a:pPr marL="0" indent="0">
              <a:lnSpc>
                <a:spcPct val="150000"/>
              </a:lnSpc>
              <a:buNone/>
            </a:pPr>
            <a:r>
              <a:rPr lang="en-US" sz="1200" dirty="0" smtClean="0">
                <a:latin typeface="Segoe UI" panose="020B0502040204020203" pitchFamily="34" charset="0"/>
                <a:cs typeface="Segoe UI" panose="020B0502040204020203" pitchFamily="34" charset="0"/>
              </a:rPr>
              <a:t>The next pulse survey is coming on 16</a:t>
            </a:r>
            <a:r>
              <a:rPr lang="en-US" sz="1200" baseline="30000" dirty="0" smtClean="0">
                <a:latin typeface="Segoe UI" panose="020B0502040204020203" pitchFamily="34" charset="0"/>
                <a:cs typeface="Segoe UI" panose="020B0502040204020203" pitchFamily="34" charset="0"/>
              </a:rPr>
              <a:t>th</a:t>
            </a:r>
            <a:r>
              <a:rPr lang="en-US" sz="1200" dirty="0" smtClean="0">
                <a:latin typeface="Segoe UI" panose="020B0502040204020203" pitchFamily="34" charset="0"/>
                <a:cs typeface="Segoe UI" panose="020B0502040204020203" pitchFamily="34" charset="0"/>
              </a:rPr>
              <a:t> June 2021.</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5550" y="205724"/>
            <a:ext cx="3045039" cy="1391583"/>
          </a:xfrm>
          <a:prstGeom prst="rect">
            <a:avLst/>
          </a:prstGeom>
        </p:spPr>
      </p:pic>
      <p:pic>
        <p:nvPicPr>
          <p:cNvPr id="6" name="Picture 5"/>
          <p:cNvPicPr>
            <a:picLocks noChangeAspect="1"/>
          </p:cNvPicPr>
          <p:nvPr/>
        </p:nvPicPr>
        <p:blipFill>
          <a:blip r:embed="rId4"/>
          <a:stretch>
            <a:fillRect/>
          </a:stretch>
        </p:blipFill>
        <p:spPr>
          <a:xfrm>
            <a:off x="9950821" y="5630089"/>
            <a:ext cx="2010720" cy="1101582"/>
          </a:xfrm>
          <a:prstGeom prst="rect">
            <a:avLst/>
          </a:prstGeom>
        </p:spPr>
      </p:pic>
    </p:spTree>
    <p:extLst>
      <p:ext uri="{BB962C8B-B14F-4D97-AF65-F5344CB8AC3E}">
        <p14:creationId xmlns:p14="http://schemas.microsoft.com/office/powerpoint/2010/main" val="14135024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563302"/>
            <a:ext cx="8275582" cy="563300"/>
          </a:xfrm>
        </p:spPr>
        <p:txBody>
          <a:bodyPr>
            <a:normAutofit/>
          </a:bodyPr>
          <a:lstStyle/>
          <a:p>
            <a:r>
              <a:rPr lang="en-US" sz="2800" b="1" dirty="0" smtClean="0">
                <a:latin typeface="Segoe UI" panose="020B0502040204020203" pitchFamily="34" charset="0"/>
                <a:cs typeface="Segoe UI" panose="020B0502040204020203" pitchFamily="34" charset="0"/>
              </a:rPr>
              <a:t>Working as a Team: </a:t>
            </a:r>
            <a:r>
              <a:rPr lang="en-US" sz="2800" dirty="0" smtClean="0">
                <a:latin typeface="Segoe UI" panose="020B0502040204020203" pitchFamily="34" charset="0"/>
                <a:cs typeface="Segoe UI" panose="020B0502040204020203" pitchFamily="34" charset="0"/>
              </a:rPr>
              <a:t>Pulse Surveys</a:t>
            </a:r>
            <a:endParaRPr lang="en-GB" sz="2800"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186568" y="1412113"/>
            <a:ext cx="3422572" cy="586209"/>
          </a:xfrm>
        </p:spPr>
        <p:txBody>
          <a:bodyPr>
            <a:normAutofit/>
          </a:bodyPr>
          <a:lstStyle/>
          <a:p>
            <a:pPr marL="0" indent="0" algn="ctr">
              <a:lnSpc>
                <a:spcPct val="100000"/>
              </a:lnSpc>
              <a:buNone/>
            </a:pPr>
            <a:r>
              <a:rPr lang="en-US" sz="1600" b="1" dirty="0" smtClean="0">
                <a:latin typeface="Segoe UI" panose="020B0502040204020203" pitchFamily="34" charset="0"/>
                <a:cs typeface="Segoe UI" panose="020B0502040204020203" pitchFamily="34" charset="0"/>
              </a:rPr>
              <a:t>Oxford Bus Company</a:t>
            </a:r>
            <a:r>
              <a:rPr lang="en-US" sz="1200" dirty="0">
                <a:latin typeface="Segoe UI" panose="020B0502040204020203" pitchFamily="34" charset="0"/>
                <a:cs typeface="Segoe UI" panose="020B0502040204020203" pitchFamily="34" charset="0"/>
              </a:rPr>
              <a:t/>
            </a:r>
            <a:br>
              <a:rPr lang="en-US" sz="1200" dirty="0">
                <a:latin typeface="Segoe UI" panose="020B0502040204020203" pitchFamily="34" charset="0"/>
                <a:cs typeface="Segoe UI" panose="020B0502040204020203" pitchFamily="34" charset="0"/>
              </a:rPr>
            </a:br>
            <a:r>
              <a:rPr lang="en-US" sz="1200" dirty="0" smtClean="0">
                <a:latin typeface="Segoe UI" panose="020B0502040204020203" pitchFamily="34" charset="0"/>
                <a:cs typeface="Segoe UI" panose="020B0502040204020203" pitchFamily="34" charset="0"/>
              </a:rPr>
              <a:t>Results and Actions Video:</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5550" y="205724"/>
            <a:ext cx="3045039" cy="1391583"/>
          </a:xfrm>
          <a:prstGeom prst="rect">
            <a:avLst/>
          </a:prstGeom>
        </p:spPr>
      </p:pic>
      <p:sp>
        <p:nvSpPr>
          <p:cNvPr id="6" name="Content Placeholder 4"/>
          <p:cNvSpPr txBox="1">
            <a:spLocks/>
          </p:cNvSpPr>
          <p:nvPr/>
        </p:nvSpPr>
        <p:spPr>
          <a:xfrm>
            <a:off x="6782760" y="1412113"/>
            <a:ext cx="3392240" cy="586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600" b="1" dirty="0" smtClean="0">
                <a:latin typeface="Segoe UI" panose="020B0502040204020203" pitchFamily="34" charset="0"/>
                <a:cs typeface="Segoe UI" panose="020B0502040204020203" pitchFamily="34" charset="0"/>
              </a:rPr>
              <a:t>Thames Travel</a:t>
            </a:r>
            <a:br>
              <a:rPr lang="en-US" sz="1600" b="1" dirty="0" smtClean="0">
                <a:latin typeface="Segoe UI" panose="020B0502040204020203" pitchFamily="34" charset="0"/>
                <a:cs typeface="Segoe UI" panose="020B0502040204020203" pitchFamily="34" charset="0"/>
              </a:rPr>
            </a:br>
            <a:r>
              <a:rPr lang="en-US" sz="1200" dirty="0" smtClean="0">
                <a:latin typeface="Segoe UI" panose="020B0502040204020203" pitchFamily="34" charset="0"/>
                <a:cs typeface="Segoe UI" panose="020B0502040204020203" pitchFamily="34" charset="0"/>
              </a:rPr>
              <a:t>Results and Actions Video:</a:t>
            </a:r>
          </a:p>
        </p:txBody>
      </p:sp>
      <p:sp>
        <p:nvSpPr>
          <p:cNvPr id="7" name="Content Placeholder 4"/>
          <p:cNvSpPr txBox="1">
            <a:spLocks/>
          </p:cNvSpPr>
          <p:nvPr/>
        </p:nvSpPr>
        <p:spPr>
          <a:xfrm>
            <a:off x="3186568" y="4024134"/>
            <a:ext cx="3392240" cy="592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600" b="1" dirty="0" smtClean="0">
                <a:latin typeface="Segoe UI" panose="020B0502040204020203" pitchFamily="34" charset="0"/>
                <a:cs typeface="Segoe UI" panose="020B0502040204020203" pitchFamily="34" charset="0"/>
              </a:rPr>
              <a:t>Carousel Buses</a:t>
            </a:r>
            <a:r>
              <a:rPr lang="en-US" sz="1200" dirty="0" smtClean="0">
                <a:latin typeface="Segoe UI" panose="020B0502040204020203" pitchFamily="34" charset="0"/>
                <a:cs typeface="Segoe UI" panose="020B0502040204020203" pitchFamily="34" charset="0"/>
              </a:rPr>
              <a:t/>
            </a:r>
            <a:br>
              <a:rPr lang="en-US" sz="1200" dirty="0" smtClean="0">
                <a:latin typeface="Segoe UI" panose="020B0502040204020203" pitchFamily="34" charset="0"/>
                <a:cs typeface="Segoe UI" panose="020B0502040204020203" pitchFamily="34" charset="0"/>
              </a:rPr>
            </a:br>
            <a:r>
              <a:rPr lang="en-US" sz="1200" dirty="0" smtClean="0">
                <a:latin typeface="Segoe UI" panose="020B0502040204020203" pitchFamily="34" charset="0"/>
                <a:cs typeface="Segoe UI" panose="020B0502040204020203" pitchFamily="34" charset="0"/>
              </a:rPr>
              <a:t>Results and Actions Video:</a:t>
            </a:r>
          </a:p>
        </p:txBody>
      </p:sp>
      <p:sp>
        <p:nvSpPr>
          <p:cNvPr id="8" name="Content Placeholder 4"/>
          <p:cNvSpPr txBox="1">
            <a:spLocks/>
          </p:cNvSpPr>
          <p:nvPr/>
        </p:nvSpPr>
        <p:spPr>
          <a:xfrm>
            <a:off x="6782760" y="4024135"/>
            <a:ext cx="3392240" cy="592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600" b="1" dirty="0" smtClean="0">
                <a:latin typeface="Segoe UI" panose="020B0502040204020203" pitchFamily="34" charset="0"/>
                <a:cs typeface="Segoe UI" panose="020B0502040204020203" pitchFamily="34" charset="0"/>
              </a:rPr>
              <a:t>City Sightseeing Oxford</a:t>
            </a:r>
            <a:br>
              <a:rPr lang="en-US" sz="1600" b="1" dirty="0" smtClean="0">
                <a:latin typeface="Segoe UI" panose="020B0502040204020203" pitchFamily="34" charset="0"/>
                <a:cs typeface="Segoe UI" panose="020B0502040204020203" pitchFamily="34" charset="0"/>
              </a:rPr>
            </a:br>
            <a:r>
              <a:rPr lang="en-US" sz="1200" dirty="0" smtClean="0">
                <a:latin typeface="Segoe UI" panose="020B0502040204020203" pitchFamily="34" charset="0"/>
                <a:cs typeface="Segoe UI" panose="020B0502040204020203" pitchFamily="34" charset="0"/>
              </a:rPr>
              <a:t>Results and Actions Video:</a:t>
            </a:r>
          </a:p>
        </p:txBody>
      </p:sp>
      <p:pic>
        <p:nvPicPr>
          <p:cNvPr id="10" name="ZtZxAIIipzo"/>
          <p:cNvPicPr>
            <a:picLocks noRot="1" noChangeAspect="1"/>
          </p:cNvPicPr>
          <p:nvPr>
            <a:videoFile r:link="rId1"/>
          </p:nvPr>
        </p:nvPicPr>
        <p:blipFill>
          <a:blip r:embed="rId8"/>
          <a:stretch>
            <a:fillRect/>
          </a:stretch>
        </p:blipFill>
        <p:spPr>
          <a:xfrm>
            <a:off x="3186568" y="1998322"/>
            <a:ext cx="3392240" cy="1908135"/>
          </a:xfrm>
          <a:prstGeom prst="rect">
            <a:avLst/>
          </a:prstGeom>
        </p:spPr>
      </p:pic>
      <p:pic>
        <p:nvPicPr>
          <p:cNvPr id="11" name="QJs_AWhQX3c"/>
          <p:cNvPicPr>
            <a:picLocks noRot="1" noChangeAspect="1"/>
          </p:cNvPicPr>
          <p:nvPr>
            <a:videoFile r:link="rId2"/>
          </p:nvPr>
        </p:nvPicPr>
        <p:blipFill>
          <a:blip r:embed="rId8"/>
          <a:stretch>
            <a:fillRect/>
          </a:stretch>
        </p:blipFill>
        <p:spPr>
          <a:xfrm>
            <a:off x="6782760" y="1998322"/>
            <a:ext cx="3392240" cy="1908135"/>
          </a:xfrm>
          <a:prstGeom prst="rect">
            <a:avLst/>
          </a:prstGeom>
        </p:spPr>
      </p:pic>
      <p:pic>
        <p:nvPicPr>
          <p:cNvPr id="12" name="JYUgu0fBzak"/>
          <p:cNvPicPr>
            <a:picLocks noRot="1" noChangeAspect="1"/>
          </p:cNvPicPr>
          <p:nvPr>
            <a:videoFile r:link="rId3"/>
          </p:nvPr>
        </p:nvPicPr>
        <p:blipFill>
          <a:blip r:embed="rId8"/>
          <a:stretch>
            <a:fillRect/>
          </a:stretch>
        </p:blipFill>
        <p:spPr>
          <a:xfrm>
            <a:off x="3186568" y="4616373"/>
            <a:ext cx="3392240" cy="1908135"/>
          </a:xfrm>
          <a:prstGeom prst="rect">
            <a:avLst/>
          </a:prstGeom>
        </p:spPr>
      </p:pic>
      <p:pic>
        <p:nvPicPr>
          <p:cNvPr id="13" name="FNAGOJw_kQ4"/>
          <p:cNvPicPr>
            <a:picLocks noRot="1" noChangeAspect="1"/>
          </p:cNvPicPr>
          <p:nvPr>
            <a:videoFile r:link="rId4"/>
          </p:nvPr>
        </p:nvPicPr>
        <p:blipFill>
          <a:blip r:embed="rId8"/>
          <a:stretch>
            <a:fillRect/>
          </a:stretch>
        </p:blipFill>
        <p:spPr>
          <a:xfrm>
            <a:off x="6782760" y="4616373"/>
            <a:ext cx="3392240" cy="1908135"/>
          </a:xfrm>
          <a:prstGeom prst="rect">
            <a:avLst/>
          </a:prstGeom>
        </p:spPr>
      </p:pic>
    </p:spTree>
    <p:extLst>
      <p:ext uri="{BB962C8B-B14F-4D97-AF65-F5344CB8AC3E}">
        <p14:creationId xmlns:p14="http://schemas.microsoft.com/office/powerpoint/2010/main" val="23060801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Working as a Team: </a:t>
            </a:r>
            <a:br>
              <a:rPr lang="en-US" sz="2800" b="1" dirty="0" smtClean="0">
                <a:latin typeface="Segoe UI" panose="020B0502040204020203" pitchFamily="34" charset="0"/>
                <a:cs typeface="Segoe UI" panose="020B0502040204020203" pitchFamily="34" charset="0"/>
              </a:rPr>
            </a:br>
            <a:r>
              <a:rPr lang="en-US" sz="2800" dirty="0" smtClean="0">
                <a:latin typeface="Segoe UI" panose="020B0502040204020203" pitchFamily="34" charset="0"/>
                <a:cs typeface="Segoe UI" panose="020B0502040204020203" pitchFamily="34" charset="0"/>
              </a:rPr>
              <a:t>Mental Health Wellbeing Team </a:t>
            </a:r>
            <a:endParaRPr lang="en-GB" sz="2800"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936830"/>
            <a:ext cx="3766276" cy="4377610"/>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We </a:t>
            </a:r>
            <a:r>
              <a:rPr lang="en-US" sz="1200" dirty="0">
                <a:latin typeface="Segoe UI" panose="020B0502040204020203" pitchFamily="34" charset="0"/>
                <a:cs typeface="Segoe UI" panose="020B0502040204020203" pitchFamily="34" charset="0"/>
              </a:rPr>
              <a:t>have introduced a ‘wellbeing team’ to provide mental health support to colleagues</a:t>
            </a:r>
            <a:r>
              <a:rPr lang="en-US" sz="1200" dirty="0" smtClean="0">
                <a:latin typeface="Segoe UI" panose="020B0502040204020203" pitchFamily="34" charset="0"/>
                <a:cs typeface="Segoe UI" panose="020B0502040204020203" pitchFamily="34" charset="0"/>
              </a:rPr>
              <a:t>. It </a:t>
            </a:r>
            <a:r>
              <a:rPr lang="en-US" sz="1200" dirty="0">
                <a:latin typeface="Segoe UI" panose="020B0502040204020203" pitchFamily="34" charset="0"/>
                <a:cs typeface="Segoe UI" panose="020B0502040204020203" pitchFamily="34" charset="0"/>
              </a:rPr>
              <a:t>was launched </a:t>
            </a:r>
            <a:r>
              <a:rPr lang="en-US" sz="1200" dirty="0" smtClean="0">
                <a:latin typeface="Segoe UI" panose="020B0502040204020203" pitchFamily="34" charset="0"/>
                <a:cs typeface="Segoe UI" panose="020B0502040204020203" pitchFamily="34" charset="0"/>
              </a:rPr>
              <a:t>in early May and announced during the UK’s </a:t>
            </a:r>
            <a:r>
              <a:rPr lang="en-US" sz="1200" dirty="0">
                <a:latin typeface="Segoe UI" panose="020B0502040204020203" pitchFamily="34" charset="0"/>
                <a:cs typeface="Segoe UI" panose="020B0502040204020203" pitchFamily="34" charset="0"/>
              </a:rPr>
              <a:t>Mental Health Awareness Week</a:t>
            </a:r>
            <a:r>
              <a:rPr lang="en-US" sz="1200" dirty="0" smtClean="0">
                <a:latin typeface="Segoe UI" panose="020B0502040204020203" pitchFamily="34" charset="0"/>
                <a:cs typeface="Segoe UI" panose="020B0502040204020203" pitchFamily="34" charset="0"/>
              </a:rPr>
              <a:t>.</a:t>
            </a:r>
            <a:endParaRPr lang="en-US" sz="1200" dirty="0">
              <a:latin typeface="Segoe UI" panose="020B0502040204020203" pitchFamily="34" charset="0"/>
              <a:cs typeface="Segoe UI" panose="020B0502040204020203" pitchFamily="34" charset="0"/>
            </a:endParaRPr>
          </a:p>
          <a:p>
            <a:pPr marL="0" indent="0">
              <a:lnSpc>
                <a:spcPct val="150000"/>
              </a:lnSpc>
              <a:buNone/>
            </a:pPr>
            <a:r>
              <a:rPr lang="en-US" sz="1200" dirty="0">
                <a:latin typeface="Segoe UI" panose="020B0502040204020203" pitchFamily="34" charset="0"/>
                <a:cs typeface="Segoe UI" panose="020B0502040204020203" pitchFamily="34" charset="0"/>
              </a:rPr>
              <a:t>A group of 11 volunteer wellbeing support champions have received specialist mental health training to help them spot triggers, reassure colleagues and source further support where required. The scheme has already successfully provided support to </a:t>
            </a:r>
            <a:r>
              <a:rPr lang="en-US" sz="1200" dirty="0" smtClean="0">
                <a:latin typeface="Segoe UI" panose="020B0502040204020203" pitchFamily="34" charset="0"/>
                <a:cs typeface="Segoe UI" panose="020B0502040204020203" pitchFamily="34" charset="0"/>
              </a:rPr>
              <a:t>several colleagues, and we plan to train up further members of the wellbeing team in the near future.</a:t>
            </a:r>
          </a:p>
        </p:txBody>
      </p:sp>
      <p:pic>
        <p:nvPicPr>
          <p:cNvPr id="3074" name="Picture 2" descr="https://resources.mynewsdesk.com/image/upload/c_limit,dpr_1.0,f_auto,h_700,q_auto,w_550/dr2tv0f9ncxfohnntqw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30632" y="1815730"/>
            <a:ext cx="4128304" cy="3495675"/>
          </a:xfrm>
          <a:prstGeom prst="rect">
            <a:avLst/>
          </a:prstGeom>
          <a:ln w="38100">
            <a:solidFill>
              <a:srgbClr val="EFB40D"/>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s://attachments.office.net/owa/Luke.Marion%40oxfordbus.co.uk/service.svc/s/GetAttachmentThumbnail?id=AAMkAGUzNzZmNDRjLWEwMzgtNGVjNS04NDc3LTc0OGNlMmY3ZWQyOABGAAAAAADnowPVGDcERqw5%2FCqVsPZkBwCzvlMDWbNiSIhqqkDC6wJxAAAAAAEMAACzvlMDWbNiSIhqqkDC6wJxAAR2K28gAAABEgAQAJ0OQn79dN5AgxQq23j1nME%3D&amp;thumbnailType=2&amp;token=eyJhbGciOiJSUzI1NiIsImtpZCI6IjMwODE3OUNFNUY0QjUyRTc4QjJEQjg5NjZCQUY0RUNDMzcyN0FFRUUiLCJ0eXAiOiJKV1QiLCJ4NXQiOiJNSUY1emw5TFV1ZUxMYmlXYTY5T3pEY25ydTQifQ.eyJvcmlnaW4iOiJodHRwczovL291dGxvb2sub2ZmaWNlLmNvbSIsInVjIjoiZGNiN2IxOTAyZjNjNDdlM2E3ZGIzMTk5YTdhZWQzOWEiLCJ2ZXIiOiJFeGNoYW5nZS5DYWxsYmFjay5WMSIsImFwcGN0eHNlbmRlciI6Ik93YURvd25sb2FkQDdiOWE4MDFiLTk5MDgtNGViYS1hMDZkLTIxOGFkMTgyMjRlMyIsImlzc3JpbmciOiJXVyIsImFwcGN0eCI6IntcIm1zZXhjaHByb3RcIjpcIm93YVwiLFwicHVpZFwiOlwiMTE1Mzc2NTkzMjExNzQ1MTM3NFwiLFwic2NvcGVcIjpcIk93YURvd25sb2FkXCIsXCJvaWRcIjpcIjVhYTBhNmFhLTY3MTYtNGNjNC1hMGEyLTU2YjQ1ZDBjYmMwM1wiLFwicHJpbWFyeXNpZFwiOlwiUy0xLTUtMjEtNTU1NjMxODUyLTM0MDAwMjY0NzUtMzA0NzUwMTQ1Mi01NDQyMzc0XCJ9IiwibmJmIjoxNjIzMDQ5ODI4LCJleHAiOjE2MjMwNTA0MjgsImlzcyI6IjAwMDAwMDAyLTAwMDAtMGZmMS1jZTAwLTAwMDAwMDAwMDAwMEA3YjlhODAxYi05OTA4LTRlYmEtYTA2ZC0yMThhZDE4MjI0ZTMiLCJhdWQiOiIwMDAwMDAwMi0wMDAwLTBmZjEtY2UwMC0wMDAwMDAwMDAwMDAvYXR0YWNobWVudHMub2ZmaWNlLm5ldEA3YjlhODAxYi05OTA4LTRlYmEtYTA2ZC0yMThhZDE4MjI0ZTMiLCJoYXBwIjoib3dhIn0.Z6wm2ss6ig9BIUf84Lnl3nyuz4oAMnLWth3LQwEQJjprvcGwiUOAj0MmIBtGLNtzUx89PmXfmqrCSC0swlMezrSw1kJrFCoXZBtpPc2IeDUuQ1zormXX2nd0OW3N6uX2kqbNoLl4d1CHCfJBFZumC3k1ij__gb_xpLBIh7_Z6uvuZ-swebE_Nx4mzc4A2No2bNeBNCnMl2Gt51CvPai8MPpIoFBNMt5STlI6RL9dXhYbEAFJY6zd_W-Pe7UhIjUSTE1adyoh_mSoCs7RseysAeIcZO4UfhVQN4TjvpE22UT-2i4VI8Ro5gc21eB5ssndaQ6ZJPJMfpMMOeYJAJE_ig&amp;X-OWA-CANARY=eNONA1c_J0uGOtDO-2WNr5A2ToODKdkYyrEtH_GZJHkRNiSTE0xvLjxUY7Lx8wQ4LFjs5nvj1WY.&amp;owa=outlook.office.com&amp;scriptVer=20210524004.16&amp;animation=tr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1633" y="408293"/>
            <a:ext cx="1703441" cy="1703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322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6"/>
            <a:ext cx="8275582" cy="1043128"/>
          </a:xfrm>
        </p:spPr>
        <p:txBody>
          <a:bodyPr>
            <a:normAutofit/>
          </a:bodyPr>
          <a:lstStyle/>
          <a:p>
            <a:r>
              <a:rPr lang="en-US" sz="2800" b="1" dirty="0" smtClean="0">
                <a:latin typeface="Segoe UI" panose="020B0502040204020203" pitchFamily="34" charset="0"/>
                <a:cs typeface="Segoe UI" panose="020B0502040204020203" pitchFamily="34" charset="0"/>
              </a:rPr>
              <a:t>Working as a Team: </a:t>
            </a:r>
            <a:r>
              <a:rPr lang="en-US" sz="2800" dirty="0" smtClean="0">
                <a:latin typeface="Segoe UI" panose="020B0502040204020203" pitchFamily="34" charset="0"/>
                <a:cs typeface="Segoe UI" panose="020B0502040204020203" pitchFamily="34" charset="0"/>
              </a:rPr>
              <a:t>Stars of the Month</a:t>
            </a:r>
            <a:endParaRPr lang="en-GB" sz="2800"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7" y="1408253"/>
            <a:ext cx="4908315" cy="5069712"/>
          </a:xfrm>
        </p:spPr>
        <p:txBody>
          <a:bodyPr>
            <a:normAutofit lnSpcReduction="10000"/>
          </a:bodyPr>
          <a:lstStyle/>
          <a:p>
            <a:pPr marL="0" indent="0">
              <a:lnSpc>
                <a:spcPct val="150000"/>
              </a:lnSpc>
              <a:buNone/>
            </a:pPr>
            <a:r>
              <a:rPr lang="en-US" sz="1200" dirty="0" smtClean="0">
                <a:latin typeface="Segoe UI" panose="020B0502040204020203" pitchFamily="34" charset="0"/>
                <a:cs typeface="Segoe UI" panose="020B0502040204020203" pitchFamily="34" charset="0"/>
              </a:rPr>
              <a:t>In our recent Stakeholder Survey, you told us that we needed to do more to celebrate the success of our frontline colleagues. In response to this we have made some changes to our “Star of the Month” scheme.</a:t>
            </a:r>
          </a:p>
          <a:p>
            <a:pPr marL="0" indent="0">
              <a:lnSpc>
                <a:spcPct val="150000"/>
              </a:lnSpc>
              <a:buNone/>
            </a:pPr>
            <a:r>
              <a:rPr lang="en-US" sz="1200" dirty="0" smtClean="0">
                <a:latin typeface="Segoe UI" panose="020B0502040204020203" pitchFamily="34" charset="0"/>
                <a:cs typeface="Segoe UI" panose="020B0502040204020203" pitchFamily="34" charset="0"/>
              </a:rPr>
              <a:t>In addition to “Stars of the Month” having their photos published in our bi-weekly internal newsletter, displayed within the Cowley House depot, and invited to the prestigious “Really Amazing Awards”, monthly winners are now starting to appear on our social media channels on a regular basis. </a:t>
            </a:r>
          </a:p>
          <a:p>
            <a:pPr marL="0" indent="0">
              <a:lnSpc>
                <a:spcPct val="150000"/>
              </a:lnSpc>
              <a:buNone/>
            </a:pPr>
            <a:r>
              <a:rPr lang="en-US" sz="1200" dirty="0" smtClean="0">
                <a:latin typeface="Segoe UI" panose="020B0502040204020203" pitchFamily="34" charset="0"/>
                <a:cs typeface="Segoe UI" panose="020B0502040204020203" pitchFamily="34" charset="0"/>
              </a:rPr>
              <a:t>This further supports our promotion of the way other customers can provide us with feedback if they see our colleagues going the extra mile or doing an exceptional job.</a:t>
            </a:r>
          </a:p>
          <a:p>
            <a:pPr marL="0" indent="0">
              <a:lnSpc>
                <a:spcPct val="150000"/>
              </a:lnSpc>
              <a:buNone/>
            </a:pPr>
            <a:r>
              <a:rPr lang="en-US" sz="1200" dirty="0" smtClean="0">
                <a:latin typeface="Segoe UI" panose="020B0502040204020203" pitchFamily="34" charset="0"/>
                <a:cs typeface="Segoe UI" panose="020B0502040204020203" pitchFamily="34" charset="0"/>
              </a:rPr>
              <a:t>Any feedback for a colleague doing a great job can be submitted via an </a:t>
            </a:r>
            <a:r>
              <a:rPr lang="en-US" sz="1200" dirty="0">
                <a:latin typeface="Segoe UI" panose="020B0502040204020203" pitchFamily="34" charset="0"/>
                <a:cs typeface="Segoe UI" panose="020B0502040204020203" pitchFamily="34" charset="0"/>
              </a:rPr>
              <a:t>online form: </a:t>
            </a:r>
            <a:r>
              <a:rPr lang="en-US" sz="1200" b="1" dirty="0" smtClean="0">
                <a:latin typeface="Segoe UI" panose="020B0502040204020203" pitchFamily="34" charset="0"/>
                <a:cs typeface="Segoe UI" panose="020B0502040204020203" pitchFamily="34" charset="0"/>
                <a:hlinkClick r:id="rId3"/>
              </a:rPr>
              <a:t>www.oxfordbus.co.uk/thankyou</a:t>
            </a:r>
            <a:r>
              <a:rPr lang="en-US" sz="1200" b="1" dirty="0" smtClean="0">
                <a:latin typeface="Segoe UI" panose="020B0502040204020203" pitchFamily="34" charset="0"/>
                <a:cs typeface="Segoe UI" panose="020B0502040204020203" pitchFamily="34" charset="0"/>
              </a:rPr>
              <a:t> </a:t>
            </a:r>
          </a:p>
          <a:p>
            <a:pPr marL="0" indent="0">
              <a:lnSpc>
                <a:spcPct val="150000"/>
              </a:lnSpc>
              <a:buNone/>
            </a:pPr>
            <a:r>
              <a:rPr lang="en-US" sz="1200" dirty="0" smtClean="0">
                <a:latin typeface="Segoe UI" panose="020B0502040204020203" pitchFamily="34" charset="0"/>
                <a:cs typeface="Segoe UI" panose="020B0502040204020203" pitchFamily="34" charset="0"/>
              </a:rPr>
              <a:t>We </a:t>
            </a:r>
            <a:r>
              <a:rPr lang="en-US" sz="1200" dirty="0" smtClean="0">
                <a:latin typeface="Segoe UI" panose="020B0502040204020203" pitchFamily="34" charset="0"/>
                <a:cs typeface="Segoe UI" panose="020B0502040204020203" pitchFamily="34" charset="0"/>
              </a:rPr>
              <a:t>also have </a:t>
            </a:r>
            <a:r>
              <a:rPr lang="en-US" sz="1200" dirty="0" smtClean="0">
                <a:latin typeface="Segoe UI" panose="020B0502040204020203" pitchFamily="34" charset="0"/>
                <a:cs typeface="Segoe UI" panose="020B0502040204020203" pitchFamily="34" charset="0"/>
              </a:rPr>
              <a:t>some further exciting </a:t>
            </a:r>
            <a:r>
              <a:rPr lang="en-US" sz="1200" dirty="0" smtClean="0">
                <a:latin typeface="Segoe UI" panose="020B0502040204020203" pitchFamily="34" charset="0"/>
                <a:cs typeface="Segoe UI" panose="020B0502040204020203" pitchFamily="34" charset="0"/>
              </a:rPr>
              <a:t>changes coming </a:t>
            </a:r>
            <a:r>
              <a:rPr lang="en-US" sz="1200" dirty="0" smtClean="0">
                <a:latin typeface="Segoe UI" panose="020B0502040204020203" pitchFamily="34" charset="0"/>
                <a:cs typeface="Segoe UI" panose="020B0502040204020203" pitchFamily="34" charset="0"/>
              </a:rPr>
              <a:t>to </a:t>
            </a:r>
            <a:r>
              <a:rPr lang="en-US" sz="1200" dirty="0" smtClean="0">
                <a:latin typeface="Segoe UI" panose="020B0502040204020203" pitchFamily="34" charset="0"/>
                <a:cs typeface="Segoe UI" panose="020B0502040204020203" pitchFamily="34" charset="0"/>
              </a:rPr>
              <a:t>our colleague </a:t>
            </a:r>
            <a:r>
              <a:rPr lang="en-US" sz="1200" dirty="0" smtClean="0">
                <a:latin typeface="Segoe UI" panose="020B0502040204020203" pitchFamily="34" charset="0"/>
                <a:cs typeface="Segoe UI" panose="020B0502040204020203" pitchFamily="34" charset="0"/>
              </a:rPr>
              <a:t>recognition and reward </a:t>
            </a:r>
            <a:r>
              <a:rPr lang="en-US" sz="1200" dirty="0" smtClean="0">
                <a:latin typeface="Segoe UI" panose="020B0502040204020203" pitchFamily="34" charset="0"/>
                <a:cs typeface="Segoe UI" panose="020B0502040204020203" pitchFamily="34" charset="0"/>
              </a:rPr>
              <a:t>schemes, </a:t>
            </a:r>
            <a:r>
              <a:rPr lang="en-US" sz="1200" dirty="0" smtClean="0">
                <a:latin typeface="Segoe UI" panose="020B0502040204020203" pitchFamily="34" charset="0"/>
                <a:cs typeface="Segoe UI" panose="020B0502040204020203" pitchFamily="34" charset="0"/>
              </a:rPr>
              <a:t>and we’ll share details of this with you soon!</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3384" y="3395241"/>
            <a:ext cx="2530416" cy="2959262"/>
          </a:xfrm>
          <a:prstGeom prst="rect">
            <a:avLst/>
          </a:prstGeom>
          <a:ln w="38100">
            <a:solidFill>
              <a:srgbClr val="EFB40D"/>
            </a:solidFill>
          </a:ln>
          <a:effectLst>
            <a:outerShdw blurRad="190500" algn="tl" rotWithShape="0">
              <a:srgbClr val="000000">
                <a:alpha val="70000"/>
              </a:srgbClr>
            </a:outerShdw>
          </a:effec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23385" y="1446902"/>
            <a:ext cx="2530416" cy="1686944"/>
          </a:xfrm>
          <a:prstGeom prst="rect">
            <a:avLst/>
          </a:prstGeom>
          <a:ln w="38100">
            <a:solidFill>
              <a:srgbClr val="EFB40D"/>
            </a:solidFill>
          </a:ln>
        </p:spPr>
      </p:pic>
    </p:spTree>
    <p:extLst>
      <p:ext uri="{BB962C8B-B14F-4D97-AF65-F5344CB8AC3E}">
        <p14:creationId xmlns:p14="http://schemas.microsoft.com/office/powerpoint/2010/main" val="3369432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590309"/>
            <a:ext cx="8275582" cy="1100379"/>
          </a:xfrm>
        </p:spPr>
        <p:txBody>
          <a:bodyPr>
            <a:normAutofit/>
          </a:bodyPr>
          <a:lstStyle/>
          <a:p>
            <a:r>
              <a:rPr lang="en-US" sz="2800" b="1" dirty="0" smtClean="0">
                <a:latin typeface="Segoe UI" panose="020B0502040204020203" pitchFamily="34" charset="0"/>
                <a:cs typeface="Segoe UI" panose="020B0502040204020203" pitchFamily="34" charset="0"/>
              </a:rPr>
              <a:t>Hello from Phil Southall!</a:t>
            </a:r>
            <a:endParaRPr lang="en-GB" sz="2800" dirty="0">
              <a:latin typeface="Segoe UI" panose="020B0502040204020203" pitchFamily="34" charset="0"/>
              <a:cs typeface="Segoe UI" panose="020B0502040204020203" pitchFamily="34" charset="0"/>
            </a:endParaRPr>
          </a:p>
        </p:txBody>
      </p:sp>
      <p:pic>
        <p:nvPicPr>
          <p:cNvPr id="3" name="vG-hrlb8iwM"/>
          <p:cNvPicPr>
            <a:picLocks noRot="1" noChangeAspect="1"/>
          </p:cNvPicPr>
          <p:nvPr>
            <a:videoFile r:link="rId1"/>
          </p:nvPr>
        </p:nvPicPr>
        <p:blipFill>
          <a:blip r:embed="rId4"/>
          <a:stretch>
            <a:fillRect/>
          </a:stretch>
        </p:blipFill>
        <p:spPr>
          <a:xfrm>
            <a:off x="3171998" y="1659038"/>
            <a:ext cx="8340461" cy="4691510"/>
          </a:xfrm>
          <a:prstGeom prst="rect">
            <a:avLst/>
          </a:prstGeom>
        </p:spPr>
      </p:pic>
    </p:spTree>
    <p:extLst>
      <p:ext uri="{BB962C8B-B14F-4D97-AF65-F5344CB8AC3E}">
        <p14:creationId xmlns:p14="http://schemas.microsoft.com/office/powerpoint/2010/main" val="190681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6"/>
            <a:ext cx="8275582" cy="1043128"/>
          </a:xfrm>
        </p:spPr>
        <p:txBody>
          <a:bodyPr>
            <a:normAutofit/>
          </a:bodyPr>
          <a:lstStyle/>
          <a:p>
            <a:r>
              <a:rPr lang="en-US" sz="2800" b="1" dirty="0" smtClean="0">
                <a:latin typeface="Segoe UI" panose="020B0502040204020203" pitchFamily="34" charset="0"/>
                <a:cs typeface="Segoe UI" panose="020B0502040204020203" pitchFamily="34" charset="0"/>
              </a:rPr>
              <a:t>Questions: </a:t>
            </a:r>
            <a:r>
              <a:rPr lang="en-US" sz="2800" dirty="0" smtClean="0">
                <a:latin typeface="Segoe UI" panose="020B0502040204020203" pitchFamily="34" charset="0"/>
                <a:cs typeface="Segoe UI" panose="020B0502040204020203" pitchFamily="34" charset="0"/>
              </a:rPr>
              <a:t>Contact Our Directors</a:t>
            </a:r>
            <a:endParaRPr lang="en-GB" sz="2800"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5088205" y="4988607"/>
            <a:ext cx="2894319" cy="1138177"/>
          </a:xfrm>
        </p:spPr>
        <p:txBody>
          <a:bodyPr>
            <a:normAutofit/>
          </a:bodyPr>
          <a:lstStyle/>
          <a:p>
            <a:pPr marL="0" indent="0">
              <a:lnSpc>
                <a:spcPct val="100000"/>
              </a:lnSpc>
              <a:spcBef>
                <a:spcPts val="0"/>
              </a:spcBef>
              <a:buNone/>
            </a:pPr>
            <a:r>
              <a:rPr lang="en-US" sz="1200" b="1" dirty="0" smtClean="0">
                <a:latin typeface="Segoe UI" panose="020B0502040204020203" pitchFamily="34" charset="0"/>
                <a:cs typeface="Segoe UI" panose="020B0502040204020203" pitchFamily="34" charset="0"/>
              </a:rPr>
              <a:t>Paul </a:t>
            </a:r>
            <a:r>
              <a:rPr lang="en-US" sz="1200" b="1" dirty="0" err="1" smtClean="0">
                <a:latin typeface="Segoe UI" panose="020B0502040204020203" pitchFamily="34" charset="0"/>
                <a:cs typeface="Segoe UI" panose="020B0502040204020203" pitchFamily="34" charset="0"/>
              </a:rPr>
              <a:t>Hennigan</a:t>
            </a:r>
            <a:endParaRPr lang="en-US" sz="1200" b="1" dirty="0">
              <a:latin typeface="Segoe UI" panose="020B0502040204020203" pitchFamily="34" charset="0"/>
              <a:cs typeface="Segoe UI" panose="020B0502040204020203" pitchFamily="34" charset="0"/>
            </a:endParaRPr>
          </a:p>
          <a:p>
            <a:pPr marL="0" indent="0">
              <a:lnSpc>
                <a:spcPct val="100000"/>
              </a:lnSpc>
              <a:spcBef>
                <a:spcPts val="0"/>
              </a:spcBef>
              <a:buNone/>
            </a:pPr>
            <a:r>
              <a:rPr lang="en-US" sz="1200" dirty="0" smtClean="0">
                <a:latin typeface="Segoe UI" panose="020B0502040204020203" pitchFamily="34" charset="0"/>
                <a:cs typeface="Segoe UI" panose="020B0502040204020203" pitchFamily="34" charset="0"/>
              </a:rPr>
              <a:t>Service Delivery Director</a:t>
            </a:r>
            <a:endParaRPr lang="en-US" sz="1200" dirty="0">
              <a:latin typeface="Segoe UI" panose="020B0502040204020203" pitchFamily="34" charset="0"/>
              <a:cs typeface="Segoe UI" panose="020B0502040204020203" pitchFamily="34" charset="0"/>
            </a:endParaRPr>
          </a:p>
          <a:p>
            <a:pPr marL="0" indent="0">
              <a:lnSpc>
                <a:spcPct val="100000"/>
              </a:lnSpc>
              <a:spcBef>
                <a:spcPts val="0"/>
              </a:spcBef>
              <a:buNone/>
            </a:pPr>
            <a:r>
              <a:rPr lang="en-US" sz="1200" dirty="0">
                <a:latin typeface="Segoe UI" panose="020B0502040204020203" pitchFamily="34" charset="0"/>
                <a:cs typeface="Segoe UI" panose="020B0502040204020203" pitchFamily="34" charset="0"/>
              </a:rPr>
              <a:t>Office: </a:t>
            </a:r>
            <a:r>
              <a:rPr lang="en-US" sz="1200" dirty="0" smtClean="0">
                <a:latin typeface="Segoe UI" panose="020B0502040204020203" pitchFamily="34" charset="0"/>
                <a:cs typeface="Segoe UI" panose="020B0502040204020203" pitchFamily="34" charset="0"/>
              </a:rPr>
              <a:t>01865785426</a:t>
            </a:r>
          </a:p>
          <a:p>
            <a:pPr marL="0" indent="0">
              <a:lnSpc>
                <a:spcPct val="100000"/>
              </a:lnSpc>
              <a:spcBef>
                <a:spcPts val="0"/>
              </a:spcBef>
              <a:buNone/>
            </a:pPr>
            <a:r>
              <a:rPr lang="en-US" sz="1200" dirty="0" smtClean="0">
                <a:latin typeface="Segoe UI" panose="020B0502040204020203" pitchFamily="34" charset="0"/>
                <a:cs typeface="Segoe UI" panose="020B0502040204020203" pitchFamily="34" charset="0"/>
              </a:rPr>
              <a:t>Mob</a:t>
            </a:r>
            <a:r>
              <a:rPr lang="en-US" sz="1200" dirty="0">
                <a:latin typeface="Segoe UI" panose="020B0502040204020203" pitchFamily="34" charset="0"/>
                <a:cs typeface="Segoe UI" panose="020B0502040204020203" pitchFamily="34" charset="0"/>
              </a:rPr>
              <a:t>: 07971 </a:t>
            </a:r>
            <a:r>
              <a:rPr lang="en-US" sz="1200" dirty="0" smtClean="0">
                <a:latin typeface="Segoe UI" panose="020B0502040204020203" pitchFamily="34" charset="0"/>
                <a:cs typeface="Segoe UI" panose="020B0502040204020203" pitchFamily="34" charset="0"/>
              </a:rPr>
              <a:t>423061</a:t>
            </a:r>
          </a:p>
          <a:p>
            <a:pPr marL="0" indent="0">
              <a:lnSpc>
                <a:spcPct val="100000"/>
              </a:lnSpc>
              <a:spcBef>
                <a:spcPts val="0"/>
              </a:spcBef>
              <a:buNone/>
            </a:pPr>
            <a:r>
              <a:rPr lang="en-US" sz="1200" dirty="0" smtClean="0">
                <a:latin typeface="Segoe UI" panose="020B0502040204020203" pitchFamily="34" charset="0"/>
                <a:cs typeface="Segoe UI" panose="020B0502040204020203" pitchFamily="34" charset="0"/>
              </a:rPr>
              <a:t>Email</a:t>
            </a:r>
            <a:r>
              <a:rPr lang="en-US" sz="1200" dirty="0">
                <a:latin typeface="Segoe UI" panose="020B0502040204020203" pitchFamily="34" charset="0"/>
                <a:cs typeface="Segoe UI" panose="020B0502040204020203" pitchFamily="34" charset="0"/>
              </a:rPr>
              <a:t>: paul.hennigan@oxfordbus.co.uk</a:t>
            </a:r>
            <a:endParaRPr lang="en-US" sz="1200" dirty="0" smtClean="0">
              <a:latin typeface="Segoe UI" panose="020B0502040204020203" pitchFamily="34" charset="0"/>
              <a:cs typeface="Segoe UI" panose="020B0502040204020203" pitchFamily="34" charset="0"/>
            </a:endParaRPr>
          </a:p>
        </p:txBody>
      </p:sp>
      <p:sp>
        <p:nvSpPr>
          <p:cNvPr id="6" name="Content Placeholder 4"/>
          <p:cNvSpPr txBox="1">
            <a:spLocks/>
          </p:cNvSpPr>
          <p:nvPr/>
        </p:nvSpPr>
        <p:spPr>
          <a:xfrm>
            <a:off x="5088206" y="1809946"/>
            <a:ext cx="2894319" cy="1138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b="1" dirty="0" smtClean="0">
                <a:latin typeface="Segoe UI" panose="020B0502040204020203" pitchFamily="34" charset="0"/>
                <a:cs typeface="Segoe UI" panose="020B0502040204020203" pitchFamily="34" charset="0"/>
              </a:rPr>
              <a:t>Phil </a:t>
            </a:r>
            <a:r>
              <a:rPr lang="en-US" sz="1200" b="1" dirty="0" err="1" smtClean="0">
                <a:latin typeface="Segoe UI" panose="020B0502040204020203" pitchFamily="34" charset="0"/>
                <a:cs typeface="Segoe UI" panose="020B0502040204020203" pitchFamily="34" charset="0"/>
              </a:rPr>
              <a:t>Southall</a:t>
            </a:r>
            <a:endParaRPr lang="en-US" sz="1200" b="1" dirty="0" smtClean="0">
              <a:latin typeface="Segoe UI" panose="020B0502040204020203" pitchFamily="34" charset="0"/>
              <a:cs typeface="Segoe UI" panose="020B0502040204020203" pitchFamily="34" charset="0"/>
            </a:endParaRPr>
          </a:p>
          <a:p>
            <a:pPr marL="0" indent="0">
              <a:lnSpc>
                <a:spcPct val="100000"/>
              </a:lnSpc>
              <a:spcBef>
                <a:spcPts val="0"/>
              </a:spcBef>
              <a:buFont typeface="Arial" panose="020B0604020202020204" pitchFamily="34" charset="0"/>
              <a:buNone/>
            </a:pPr>
            <a:r>
              <a:rPr lang="en-US" sz="1200" dirty="0" smtClean="0">
                <a:latin typeface="Segoe UI" panose="020B0502040204020203" pitchFamily="34" charset="0"/>
                <a:cs typeface="Segoe UI" panose="020B0502040204020203" pitchFamily="34" charset="0"/>
              </a:rPr>
              <a:t>Managing Director</a:t>
            </a:r>
          </a:p>
          <a:p>
            <a:pPr marL="0" indent="0">
              <a:lnSpc>
                <a:spcPct val="100000"/>
              </a:lnSpc>
              <a:spcBef>
                <a:spcPts val="0"/>
              </a:spcBef>
              <a:buFont typeface="Arial" panose="020B0604020202020204" pitchFamily="34" charset="0"/>
              <a:buNone/>
            </a:pPr>
            <a:r>
              <a:rPr lang="en-US" sz="1200" dirty="0" smtClean="0">
                <a:latin typeface="Segoe UI" panose="020B0502040204020203" pitchFamily="34" charset="0"/>
                <a:cs typeface="Segoe UI" panose="020B0502040204020203" pitchFamily="34" charset="0"/>
              </a:rPr>
              <a:t>Office: 01865 785402</a:t>
            </a:r>
          </a:p>
          <a:p>
            <a:pPr marL="0" indent="0">
              <a:lnSpc>
                <a:spcPct val="100000"/>
              </a:lnSpc>
              <a:spcBef>
                <a:spcPts val="0"/>
              </a:spcBef>
              <a:buFont typeface="Arial" panose="020B0604020202020204" pitchFamily="34" charset="0"/>
              <a:buNone/>
            </a:pPr>
            <a:r>
              <a:rPr lang="en-US" sz="1200" dirty="0" smtClean="0">
                <a:latin typeface="Segoe UI" panose="020B0502040204020203" pitchFamily="34" charset="0"/>
                <a:cs typeface="Segoe UI" panose="020B0502040204020203" pitchFamily="34" charset="0"/>
              </a:rPr>
              <a:t>Mob: 07976 396311</a:t>
            </a:r>
          </a:p>
          <a:p>
            <a:pPr marL="0" indent="0">
              <a:lnSpc>
                <a:spcPct val="100000"/>
              </a:lnSpc>
              <a:spcBef>
                <a:spcPts val="0"/>
              </a:spcBef>
              <a:buFont typeface="Arial" panose="020B0604020202020204" pitchFamily="34" charset="0"/>
              <a:buNone/>
            </a:pPr>
            <a:r>
              <a:rPr lang="en-US" sz="1200" dirty="0" smtClean="0">
                <a:latin typeface="Segoe UI" panose="020B0502040204020203" pitchFamily="34" charset="0"/>
                <a:cs typeface="Segoe UI" panose="020B0502040204020203" pitchFamily="34" charset="0"/>
              </a:rPr>
              <a:t>Email: phil.southall@oxfordbus.co.uk</a:t>
            </a:r>
          </a:p>
        </p:txBody>
      </p:sp>
      <p:sp>
        <p:nvSpPr>
          <p:cNvPr id="7" name="Content Placeholder 4"/>
          <p:cNvSpPr txBox="1">
            <a:spLocks/>
          </p:cNvSpPr>
          <p:nvPr/>
        </p:nvSpPr>
        <p:spPr>
          <a:xfrm>
            <a:off x="5088205" y="3363495"/>
            <a:ext cx="2894319" cy="1138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b="1" dirty="0" smtClean="0">
                <a:latin typeface="Segoe UI" panose="020B0502040204020203" pitchFamily="34" charset="0"/>
                <a:cs typeface="Segoe UI" panose="020B0502040204020203" pitchFamily="34" charset="0"/>
              </a:rPr>
              <a:t>Luke Marion</a:t>
            </a:r>
          </a:p>
          <a:p>
            <a:pPr marL="0" indent="0">
              <a:lnSpc>
                <a:spcPct val="100000"/>
              </a:lnSpc>
              <a:spcBef>
                <a:spcPts val="0"/>
              </a:spcBef>
              <a:buFont typeface="Arial" panose="020B0604020202020204" pitchFamily="34" charset="0"/>
              <a:buNone/>
            </a:pPr>
            <a:r>
              <a:rPr lang="en-US" sz="1200" dirty="0" smtClean="0">
                <a:latin typeface="Segoe UI" panose="020B0502040204020203" pitchFamily="34" charset="0"/>
                <a:cs typeface="Segoe UI" panose="020B0502040204020203" pitchFamily="34" charset="0"/>
              </a:rPr>
              <a:t>Finance &amp; Commercial Director</a:t>
            </a:r>
          </a:p>
          <a:p>
            <a:pPr marL="0" indent="0">
              <a:lnSpc>
                <a:spcPct val="100000"/>
              </a:lnSpc>
              <a:spcBef>
                <a:spcPts val="0"/>
              </a:spcBef>
              <a:buFont typeface="Arial" panose="020B0604020202020204" pitchFamily="34" charset="0"/>
              <a:buNone/>
            </a:pPr>
            <a:r>
              <a:rPr lang="en-US" sz="1200" dirty="0" smtClean="0">
                <a:latin typeface="Segoe UI" panose="020B0502040204020203" pitchFamily="34" charset="0"/>
                <a:cs typeface="Segoe UI" panose="020B0502040204020203" pitchFamily="34" charset="0"/>
              </a:rPr>
              <a:t>Office: 01865 785381</a:t>
            </a:r>
          </a:p>
          <a:p>
            <a:pPr marL="0" indent="0">
              <a:lnSpc>
                <a:spcPct val="100000"/>
              </a:lnSpc>
              <a:spcBef>
                <a:spcPts val="0"/>
              </a:spcBef>
              <a:buFont typeface="Arial" panose="020B0604020202020204" pitchFamily="34" charset="0"/>
              <a:buNone/>
            </a:pPr>
            <a:r>
              <a:rPr lang="en-US" sz="1200" dirty="0" smtClean="0">
                <a:latin typeface="Segoe UI" panose="020B0502040204020203" pitchFamily="34" charset="0"/>
                <a:cs typeface="Segoe UI" panose="020B0502040204020203" pitchFamily="34" charset="0"/>
              </a:rPr>
              <a:t>Mob: 07971 074546</a:t>
            </a:r>
          </a:p>
          <a:p>
            <a:pPr marL="0" indent="0">
              <a:lnSpc>
                <a:spcPct val="100000"/>
              </a:lnSpc>
              <a:spcBef>
                <a:spcPts val="0"/>
              </a:spcBef>
              <a:buFont typeface="Arial" panose="020B0604020202020204" pitchFamily="34" charset="0"/>
              <a:buNone/>
            </a:pPr>
            <a:r>
              <a:rPr lang="en-US" sz="1200" dirty="0" smtClean="0">
                <a:latin typeface="Segoe UI" panose="020B0502040204020203" pitchFamily="34" charset="0"/>
                <a:cs typeface="Segoe UI" panose="020B0502040204020203" pitchFamily="34" charset="0"/>
              </a:rPr>
              <a:t>Email: luke.marion@oxfordbus.co.uk</a:t>
            </a:r>
          </a:p>
        </p:txBody>
      </p:sp>
      <p:pic>
        <p:nvPicPr>
          <p:cNvPr id="9" name="Picture 8"/>
          <p:cNvPicPr>
            <a:picLocks noChangeAspect="1"/>
          </p:cNvPicPr>
          <p:nvPr/>
        </p:nvPicPr>
        <p:blipFill rotWithShape="1">
          <a:blip r:embed="rId3"/>
          <a:srcRect l="2319" t="5040" r="232" b="13634"/>
          <a:stretch/>
        </p:blipFill>
        <p:spPr>
          <a:xfrm>
            <a:off x="3594423" y="1611012"/>
            <a:ext cx="1279728" cy="1429044"/>
          </a:xfrm>
          <a:prstGeom prst="rect">
            <a:avLst/>
          </a:prstGeom>
          <a:ln w="38100">
            <a:solidFill>
              <a:srgbClr val="EFB40D"/>
            </a:solidFill>
          </a:ln>
        </p:spPr>
      </p:pic>
      <p:pic>
        <p:nvPicPr>
          <p:cNvPr id="11" name="Picture 10"/>
          <p:cNvPicPr>
            <a:picLocks noChangeAspect="1"/>
          </p:cNvPicPr>
          <p:nvPr/>
        </p:nvPicPr>
        <p:blipFill rotWithShape="1">
          <a:blip r:embed="rId4"/>
          <a:srcRect t="3667" b="12978"/>
          <a:stretch/>
        </p:blipFill>
        <p:spPr>
          <a:xfrm>
            <a:off x="3594423" y="3242346"/>
            <a:ext cx="1273277" cy="1429045"/>
          </a:xfrm>
          <a:prstGeom prst="rect">
            <a:avLst/>
          </a:prstGeom>
          <a:ln w="38100">
            <a:solidFill>
              <a:srgbClr val="EFB40D"/>
            </a:solidFill>
          </a:ln>
        </p:spPr>
      </p:pic>
      <p:pic>
        <p:nvPicPr>
          <p:cNvPr id="12" name="Picture 11"/>
          <p:cNvPicPr>
            <a:picLocks noChangeAspect="1"/>
          </p:cNvPicPr>
          <p:nvPr/>
        </p:nvPicPr>
        <p:blipFill rotWithShape="1">
          <a:blip r:embed="rId5"/>
          <a:srcRect b="7270"/>
          <a:stretch/>
        </p:blipFill>
        <p:spPr>
          <a:xfrm>
            <a:off x="3594778" y="4861905"/>
            <a:ext cx="1272921" cy="1383845"/>
          </a:xfrm>
          <a:prstGeom prst="rect">
            <a:avLst/>
          </a:prstGeom>
          <a:ln w="38100">
            <a:solidFill>
              <a:srgbClr val="EFB40D"/>
            </a:solidFill>
          </a:ln>
        </p:spPr>
      </p:pic>
    </p:spTree>
    <p:extLst>
      <p:ext uri="{BB962C8B-B14F-4D97-AF65-F5344CB8AC3E}">
        <p14:creationId xmlns:p14="http://schemas.microsoft.com/office/powerpoint/2010/main" val="6544541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79495" y="2758634"/>
            <a:ext cx="7782046" cy="1226273"/>
          </a:xfrm>
          <a:prstGeom prst="rect">
            <a:avLst/>
          </a:prstGeom>
          <a:solidFill>
            <a:schemeClr val="bg1"/>
          </a:solidFill>
          <a:ln w="76200">
            <a:solidFill>
              <a:srgbClr val="EFB40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 name="Rectangle 4"/>
          <p:cNvSpPr/>
          <p:nvPr/>
        </p:nvSpPr>
        <p:spPr>
          <a:xfrm>
            <a:off x="2624284" y="1550967"/>
            <a:ext cx="8650487" cy="1107996"/>
          </a:xfrm>
          <a:prstGeom prst="rect">
            <a:avLst/>
          </a:prstGeom>
          <a:noFill/>
        </p:spPr>
        <p:txBody>
          <a:bodyPr wrap="square" lIns="91440" tIns="45720" rIns="91440" bIns="45720">
            <a:spAutoFit/>
          </a:bodyPr>
          <a:lstStyle/>
          <a:p>
            <a:pPr algn="ctr"/>
            <a:r>
              <a:rPr lang="en-US" sz="6600" b="1" cap="none" spc="0" dirty="0" smtClean="0">
                <a:ln w="0"/>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Thank you!</a:t>
            </a:r>
            <a:endParaRPr lang="en-US" sz="6600" b="1" cap="none" spc="0" dirty="0">
              <a:ln w="0"/>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endParaRPr>
          </a:p>
        </p:txBody>
      </p:sp>
      <p:sp>
        <p:nvSpPr>
          <p:cNvPr id="4" name="Content Placeholder 4"/>
          <p:cNvSpPr txBox="1">
            <a:spLocks/>
          </p:cNvSpPr>
          <p:nvPr/>
        </p:nvSpPr>
        <p:spPr>
          <a:xfrm>
            <a:off x="3237055" y="2901388"/>
            <a:ext cx="7772270" cy="9915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200" dirty="0" smtClean="0">
                <a:latin typeface="Segoe UI" panose="020B0502040204020203" pitchFamily="34" charset="0"/>
                <a:cs typeface="Segoe UI" panose="020B0502040204020203" pitchFamily="34" charset="0"/>
              </a:rPr>
              <a:t>Thank you for all your support during the Pandemic. We’re always open to listen to your ideas and feedback.</a:t>
            </a:r>
          </a:p>
          <a:p>
            <a:pPr>
              <a:lnSpc>
                <a:spcPct val="100000"/>
              </a:lnSpc>
            </a:pPr>
            <a:r>
              <a:rPr lang="en-US" sz="1200" dirty="0" smtClean="0">
                <a:latin typeface="Segoe UI" panose="020B0502040204020203" pitchFamily="34" charset="0"/>
                <a:cs typeface="Segoe UI" panose="020B0502040204020203" pitchFamily="34" charset="0"/>
              </a:rPr>
              <a:t>If you feel you have something you’d like to share with us, please email us at </a:t>
            </a:r>
            <a:r>
              <a:rPr lang="en-US" sz="1200" dirty="0" smtClean="0">
                <a:latin typeface="Segoe UI" panose="020B0502040204020203" pitchFamily="34" charset="0"/>
                <a:cs typeface="Segoe UI" panose="020B0502040204020203" pitchFamily="34" charset="0"/>
                <a:hlinkClick r:id="rId3"/>
              </a:rPr>
              <a:t>info@oxfordbus.co.uk</a:t>
            </a:r>
            <a:r>
              <a:rPr lang="en-US" sz="1200" dirty="0" smtClean="0">
                <a:latin typeface="Segoe UI" panose="020B0502040204020203" pitchFamily="34" charset="0"/>
                <a:cs typeface="Segoe UI" panose="020B0502040204020203" pitchFamily="34" charset="0"/>
              </a:rPr>
              <a:t>.</a:t>
            </a:r>
          </a:p>
          <a:p>
            <a:pPr>
              <a:lnSpc>
                <a:spcPct val="100000"/>
              </a:lnSpc>
            </a:pPr>
            <a:r>
              <a:rPr lang="en-US" sz="1200" dirty="0" smtClean="0">
                <a:latin typeface="Segoe UI" panose="020B0502040204020203" pitchFamily="34" charset="0"/>
                <a:cs typeface="Segoe UI" panose="020B0502040204020203" pitchFamily="34" charset="0"/>
              </a:rPr>
              <a:t>We’re looking forward to hearing from you.</a:t>
            </a:r>
          </a:p>
        </p:txBody>
      </p:sp>
    </p:spTree>
    <p:extLst>
      <p:ext uri="{BB962C8B-B14F-4D97-AF65-F5344CB8AC3E}">
        <p14:creationId xmlns:p14="http://schemas.microsoft.com/office/powerpoint/2010/main" val="2054417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a:latin typeface="Segoe UI" panose="020B0502040204020203" pitchFamily="34" charset="0"/>
                <a:cs typeface="Segoe UI" panose="020B0502040204020203" pitchFamily="34" charset="0"/>
              </a:rPr>
              <a:t>Customer </a:t>
            </a:r>
            <a:r>
              <a:rPr lang="en-US" sz="2800" b="1" dirty="0" smtClean="0">
                <a:latin typeface="Segoe UI" panose="020B0502040204020203" pitchFamily="34" charset="0"/>
                <a:cs typeface="Segoe UI" panose="020B0502040204020203" pitchFamily="34" charset="0"/>
              </a:rPr>
              <a:t>Focused: </a:t>
            </a:r>
            <a:r>
              <a:rPr lang="en-US" sz="2800" dirty="0" smtClean="0">
                <a:latin typeface="Segoe UI" panose="020B0502040204020203" pitchFamily="34" charset="0"/>
                <a:cs typeface="Segoe UI" panose="020B0502040204020203" pitchFamily="34" charset="0"/>
              </a:rPr>
              <a:t>Cleanliness of our Buses</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435261"/>
            <a:ext cx="7382203" cy="1373529"/>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During the pandemic, our customers have told us that cleanliness of vehicles is their top priority. </a:t>
            </a:r>
          </a:p>
          <a:p>
            <a:pPr marL="0" indent="0">
              <a:lnSpc>
                <a:spcPct val="150000"/>
              </a:lnSpc>
              <a:buNone/>
            </a:pPr>
            <a:r>
              <a:rPr lang="en-US" sz="1200" dirty="0" smtClean="0">
                <a:latin typeface="Segoe UI" panose="020B0502040204020203" pitchFamily="34" charset="0"/>
                <a:cs typeface="Segoe UI" panose="020B0502040204020203" pitchFamily="34" charset="0"/>
              </a:rPr>
              <a:t>In this video, our Service Delivery Director, Paul Hennigan, explains some of the things we’ve done to make sure we achieve very high standards of cleanliness for every vehicle, every day. </a:t>
            </a:r>
          </a:p>
        </p:txBody>
      </p:sp>
      <p:pic>
        <p:nvPicPr>
          <p:cNvPr id="4" name="2uNxRYbmg5k"/>
          <p:cNvPicPr>
            <a:picLocks noRot="1" noChangeAspect="1"/>
          </p:cNvPicPr>
          <p:nvPr>
            <a:videoFile r:link="rId1"/>
          </p:nvPr>
        </p:nvPicPr>
        <p:blipFill>
          <a:blip r:embed="rId4"/>
          <a:stretch>
            <a:fillRect/>
          </a:stretch>
        </p:blipFill>
        <p:spPr>
          <a:xfrm>
            <a:off x="3211358" y="2760824"/>
            <a:ext cx="6224751" cy="3501422"/>
          </a:xfrm>
          <a:prstGeom prst="rect">
            <a:avLst/>
          </a:prstGeom>
        </p:spPr>
      </p:pic>
    </p:spTree>
    <p:extLst>
      <p:ext uri="{BB962C8B-B14F-4D97-AF65-F5344CB8AC3E}">
        <p14:creationId xmlns:p14="http://schemas.microsoft.com/office/powerpoint/2010/main" val="2679888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a:latin typeface="Segoe UI" panose="020B0502040204020203" pitchFamily="34" charset="0"/>
                <a:cs typeface="Segoe UI" panose="020B0502040204020203" pitchFamily="34" charset="0"/>
              </a:rPr>
              <a:t>Customer </a:t>
            </a:r>
            <a:r>
              <a:rPr lang="en-US" sz="2800" b="1" dirty="0" smtClean="0">
                <a:latin typeface="Segoe UI" panose="020B0502040204020203" pitchFamily="34" charset="0"/>
                <a:cs typeface="Segoe UI" panose="020B0502040204020203" pitchFamily="34" charset="0"/>
              </a:rPr>
              <a:t>Focused: </a:t>
            </a:r>
            <a:r>
              <a:rPr lang="en-US" sz="2800" dirty="0" smtClean="0">
                <a:latin typeface="Segoe UI" panose="020B0502040204020203" pitchFamily="34" charset="0"/>
                <a:cs typeface="Segoe UI" panose="020B0502040204020203" pitchFamily="34" charset="0"/>
              </a:rPr>
              <a:t>Our Cleaning Contractor</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6"/>
            <a:ext cx="7382203" cy="1581058"/>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To support the changes we wanted to make to our cleaning processes during the pandemic, we brought in a new cleaning contractor, Nationwide Cleaning &amp; Support Services. They’ve been specializing in bus cleaning for the past 20 years. In this video, Nationwide Operations Manager</a:t>
            </a:r>
            <a:r>
              <a:rPr lang="en-US" sz="1200" dirty="0">
                <a:latin typeface="Segoe UI" panose="020B0502040204020203" pitchFamily="34" charset="0"/>
                <a:cs typeface="Segoe UI" panose="020B0502040204020203" pitchFamily="34" charset="0"/>
              </a:rPr>
              <a:t>, Steve McCaffrey</a:t>
            </a:r>
            <a:r>
              <a:rPr lang="en-US" sz="1200" dirty="0" smtClean="0">
                <a:latin typeface="Segoe UI" panose="020B0502040204020203" pitchFamily="34" charset="0"/>
                <a:cs typeface="Segoe UI" panose="020B0502040204020203" pitchFamily="34" charset="0"/>
              </a:rPr>
              <a:t>, explains how they have also had to adapt what they do in response to the pandemic. </a:t>
            </a:r>
          </a:p>
        </p:txBody>
      </p:sp>
      <p:pic>
        <p:nvPicPr>
          <p:cNvPr id="3" name="vzytCUduAfo"/>
          <p:cNvPicPr>
            <a:picLocks noRot="1" noChangeAspect="1"/>
          </p:cNvPicPr>
          <p:nvPr>
            <a:videoFile r:link="rId1"/>
          </p:nvPr>
        </p:nvPicPr>
        <p:blipFill>
          <a:blip r:embed="rId4"/>
          <a:stretch>
            <a:fillRect/>
          </a:stretch>
        </p:blipFill>
        <p:spPr>
          <a:xfrm>
            <a:off x="3210577" y="3000038"/>
            <a:ext cx="6215118" cy="3496004"/>
          </a:xfrm>
          <a:prstGeom prst="rect">
            <a:avLst/>
          </a:prstGeom>
        </p:spPr>
      </p:pic>
    </p:spTree>
    <p:extLst>
      <p:ext uri="{BB962C8B-B14F-4D97-AF65-F5344CB8AC3E}">
        <p14:creationId xmlns:p14="http://schemas.microsoft.com/office/powerpoint/2010/main" val="2096927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a:latin typeface="Segoe UI" panose="020B0502040204020203" pitchFamily="34" charset="0"/>
                <a:cs typeface="Segoe UI" panose="020B0502040204020203" pitchFamily="34" charset="0"/>
              </a:rPr>
              <a:t>Customer </a:t>
            </a:r>
            <a:r>
              <a:rPr lang="en-US" sz="2800" b="1" dirty="0" smtClean="0">
                <a:latin typeface="Segoe UI" panose="020B0502040204020203" pitchFamily="34" charset="0"/>
                <a:cs typeface="Segoe UI" panose="020B0502040204020203" pitchFamily="34" charset="0"/>
              </a:rPr>
              <a:t>Focused: </a:t>
            </a:r>
            <a:r>
              <a:rPr lang="en-US" sz="2800" dirty="0" smtClean="0">
                <a:latin typeface="Segoe UI" panose="020B0502040204020203" pitchFamily="34" charset="0"/>
                <a:cs typeface="Segoe UI" panose="020B0502040204020203" pitchFamily="34" charset="0"/>
              </a:rPr>
              <a:t>On-board Safety Features</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6"/>
            <a:ext cx="7382203" cy="1162706"/>
          </a:xfrm>
        </p:spPr>
        <p:txBody>
          <a:bodyPr>
            <a:normAutofit/>
          </a:bodyPr>
          <a:lstStyle/>
          <a:p>
            <a:pPr marL="0" indent="0">
              <a:lnSpc>
                <a:spcPct val="150000"/>
              </a:lnSpc>
              <a:buNone/>
            </a:pPr>
            <a:r>
              <a:rPr lang="en-US" sz="1200" dirty="0">
                <a:latin typeface="Segoe UI" panose="020B0502040204020203" pitchFamily="34" charset="0"/>
                <a:cs typeface="Segoe UI" panose="020B0502040204020203" pitchFamily="34" charset="0"/>
              </a:rPr>
              <a:t>Since the beginning of the pandemic, we’ve been enhancing our on-board safety features on all our vehicles, both for our colleagues and for our customers. Watch </a:t>
            </a:r>
            <a:r>
              <a:rPr lang="en-US" sz="1200" dirty="0" smtClean="0">
                <a:latin typeface="Segoe UI" panose="020B0502040204020203" pitchFamily="34" charset="0"/>
                <a:cs typeface="Segoe UI" panose="020B0502040204020203" pitchFamily="34" charset="0"/>
              </a:rPr>
              <a:t>the below </a:t>
            </a:r>
            <a:r>
              <a:rPr lang="en-US" sz="1200" dirty="0">
                <a:latin typeface="Segoe UI" panose="020B0502040204020203" pitchFamily="34" charset="0"/>
                <a:cs typeface="Segoe UI" panose="020B0502040204020203" pitchFamily="34" charset="0"/>
              </a:rPr>
              <a:t>video to find out what we're doing to keep </a:t>
            </a:r>
            <a:r>
              <a:rPr lang="en-US" sz="1200" dirty="0" smtClean="0">
                <a:latin typeface="Segoe UI" panose="020B0502040204020203" pitchFamily="34" charset="0"/>
                <a:cs typeface="Segoe UI" panose="020B0502040204020203" pitchFamily="34" charset="0"/>
              </a:rPr>
              <a:t>our customers </a:t>
            </a:r>
            <a:r>
              <a:rPr lang="en-US" sz="1200" dirty="0">
                <a:latin typeface="Segoe UI" panose="020B0502040204020203" pitchFamily="34" charset="0"/>
                <a:cs typeface="Segoe UI" panose="020B0502040204020203" pitchFamily="34" charset="0"/>
              </a:rPr>
              <a:t>and our colleagues safe. </a:t>
            </a:r>
            <a:endParaRPr lang="en-US" sz="1200" dirty="0" smtClean="0">
              <a:latin typeface="Segoe UI" panose="020B0502040204020203" pitchFamily="34" charset="0"/>
              <a:cs typeface="Segoe UI" panose="020B0502040204020203" pitchFamily="34" charset="0"/>
            </a:endParaRPr>
          </a:p>
        </p:txBody>
      </p:sp>
      <p:pic>
        <p:nvPicPr>
          <p:cNvPr id="4" name="FH-Nk1M8v2M"/>
          <p:cNvPicPr>
            <a:picLocks noRot="1" noChangeAspect="1"/>
          </p:cNvPicPr>
          <p:nvPr>
            <a:videoFile r:link="rId1"/>
          </p:nvPr>
        </p:nvPicPr>
        <p:blipFill>
          <a:blip r:embed="rId4"/>
          <a:stretch>
            <a:fillRect/>
          </a:stretch>
        </p:blipFill>
        <p:spPr>
          <a:xfrm>
            <a:off x="3195145" y="2646638"/>
            <a:ext cx="6267666" cy="3525562"/>
          </a:xfrm>
          <a:prstGeom prst="rect">
            <a:avLst/>
          </a:prstGeom>
        </p:spPr>
      </p:pic>
    </p:spTree>
    <p:extLst>
      <p:ext uri="{BB962C8B-B14F-4D97-AF65-F5344CB8AC3E}">
        <p14:creationId xmlns:p14="http://schemas.microsoft.com/office/powerpoint/2010/main" val="1453000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a:latin typeface="Segoe UI" panose="020B0502040204020203" pitchFamily="34" charset="0"/>
                <a:cs typeface="Segoe UI" panose="020B0502040204020203" pitchFamily="34" charset="0"/>
              </a:rPr>
              <a:t>Customer </a:t>
            </a:r>
            <a:r>
              <a:rPr lang="en-US" sz="2800" b="1" dirty="0" smtClean="0">
                <a:latin typeface="Segoe UI" panose="020B0502040204020203" pitchFamily="34" charset="0"/>
                <a:cs typeface="Segoe UI" panose="020B0502040204020203" pitchFamily="34" charset="0"/>
              </a:rPr>
              <a:t>Focused: </a:t>
            </a:r>
            <a:r>
              <a:rPr lang="en-US" sz="2800" dirty="0" smtClean="0">
                <a:latin typeface="Segoe UI" panose="020B0502040204020203" pitchFamily="34" charset="0"/>
                <a:cs typeface="Segoe UI" panose="020B0502040204020203" pitchFamily="34" charset="0"/>
              </a:rPr>
              <a:t>Ticketing Improvements</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6"/>
            <a:ext cx="7382203" cy="1162706"/>
          </a:xfrm>
        </p:spPr>
        <p:txBody>
          <a:bodyPr>
            <a:normAutofit/>
          </a:bodyPr>
          <a:lstStyle/>
          <a:p>
            <a:pPr marL="0" indent="0">
              <a:lnSpc>
                <a:spcPct val="150000"/>
              </a:lnSpc>
              <a:buNone/>
            </a:pPr>
            <a:r>
              <a:rPr lang="en-US" sz="1200" dirty="0">
                <a:latin typeface="Segoe UI" panose="020B0502040204020203" pitchFamily="34" charset="0"/>
                <a:cs typeface="Segoe UI" panose="020B0502040204020203" pitchFamily="34" charset="0"/>
              </a:rPr>
              <a:t>We recently introduced Freeflow </a:t>
            </a:r>
            <a:r>
              <a:rPr lang="en-US" sz="1200" dirty="0" smtClean="0">
                <a:latin typeface="Segoe UI" panose="020B0502040204020203" pitchFamily="34" charset="0"/>
                <a:cs typeface="Segoe UI" panose="020B0502040204020203" pitchFamily="34" charset="0"/>
              </a:rPr>
              <a:t>tap on, tap off contactless ticketing and </a:t>
            </a:r>
            <a:r>
              <a:rPr lang="en-US" sz="1200" dirty="0">
                <a:latin typeface="Segoe UI" panose="020B0502040204020203" pitchFamily="34" charset="0"/>
                <a:cs typeface="Segoe UI" panose="020B0502040204020203" pitchFamily="34" charset="0"/>
              </a:rPr>
              <a:t>smart key card top-ups on our buses to make travelling easier and safer for our customers. </a:t>
            </a:r>
            <a:r>
              <a:rPr lang="en-US" sz="1200">
                <a:latin typeface="Segoe UI" panose="020B0502040204020203" pitchFamily="34" charset="0"/>
                <a:cs typeface="Segoe UI" panose="020B0502040204020203" pitchFamily="34" charset="0"/>
              </a:rPr>
              <a:t>Find </a:t>
            </a:r>
            <a:r>
              <a:rPr lang="en-US" sz="1200" smtClean="0">
                <a:latin typeface="Segoe UI" panose="020B0502040204020203" pitchFamily="34" charset="0"/>
                <a:cs typeface="Segoe UI" panose="020B0502040204020203" pitchFamily="34" charset="0"/>
              </a:rPr>
              <a:t>out more </a:t>
            </a:r>
            <a:r>
              <a:rPr lang="en-US" sz="1200" dirty="0">
                <a:latin typeface="Segoe UI" panose="020B0502040204020203" pitchFamily="34" charset="0"/>
                <a:cs typeface="Segoe UI" panose="020B0502040204020203" pitchFamily="34" charset="0"/>
              </a:rPr>
              <a:t>by watching </a:t>
            </a:r>
            <a:r>
              <a:rPr lang="en-US" sz="1200" dirty="0" smtClean="0">
                <a:latin typeface="Segoe UI" panose="020B0502040204020203" pitchFamily="34" charset="0"/>
                <a:cs typeface="Segoe UI" panose="020B0502040204020203" pitchFamily="34" charset="0"/>
              </a:rPr>
              <a:t>the below video.</a:t>
            </a:r>
          </a:p>
        </p:txBody>
      </p:sp>
      <p:pic>
        <p:nvPicPr>
          <p:cNvPr id="3" name="YFaS8ti-oX4"/>
          <p:cNvPicPr>
            <a:picLocks noRot="1" noChangeAspect="1"/>
          </p:cNvPicPr>
          <p:nvPr>
            <a:videoFile r:link="rId1"/>
          </p:nvPr>
        </p:nvPicPr>
        <p:blipFill>
          <a:blip r:embed="rId4"/>
          <a:stretch>
            <a:fillRect/>
          </a:stretch>
        </p:blipFill>
        <p:spPr>
          <a:xfrm>
            <a:off x="3183321" y="2469766"/>
            <a:ext cx="6299638" cy="3543546"/>
          </a:xfrm>
          <a:prstGeom prst="rect">
            <a:avLst/>
          </a:prstGeom>
        </p:spPr>
      </p:pic>
    </p:spTree>
    <p:extLst>
      <p:ext uri="{BB962C8B-B14F-4D97-AF65-F5344CB8AC3E}">
        <p14:creationId xmlns:p14="http://schemas.microsoft.com/office/powerpoint/2010/main" val="2873229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Continued Success: </a:t>
            </a:r>
            <a:r>
              <a:rPr lang="en-US" sz="2800" dirty="0" smtClean="0">
                <a:latin typeface="Segoe UI" panose="020B0502040204020203" pitchFamily="34" charset="0"/>
                <a:cs typeface="Segoe UI" panose="020B0502040204020203" pitchFamily="34" charset="0"/>
              </a:rPr>
              <a:t>New Mobile App</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6"/>
            <a:ext cx="7382203" cy="1622534"/>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On Tuesday 25</a:t>
            </a:r>
            <a:r>
              <a:rPr lang="en-US" sz="1200" baseline="30000" dirty="0" smtClean="0">
                <a:latin typeface="Segoe UI" panose="020B0502040204020203" pitchFamily="34" charset="0"/>
                <a:cs typeface="Segoe UI" panose="020B0502040204020203" pitchFamily="34" charset="0"/>
              </a:rPr>
              <a:t>th</a:t>
            </a:r>
            <a:r>
              <a:rPr lang="en-US" sz="1200" dirty="0" smtClean="0">
                <a:latin typeface="Segoe UI" panose="020B0502040204020203" pitchFamily="34" charset="0"/>
                <a:cs typeface="Segoe UI" panose="020B0502040204020203" pitchFamily="34" charset="0"/>
              </a:rPr>
              <a:t> May 2021, we successfully launched the new and improved mobile apps for Oxford Bus Company/Thames Travel and Carousel, which come with an entire host of new features, as well as improved versions of the ones enjoyed by our existing app customers. For the first time, the app now includes live tracking of Stagecoach, </a:t>
            </a:r>
            <a:r>
              <a:rPr lang="en-US" sz="1200" dirty="0" smtClean="0">
                <a:latin typeface="Segoe UI" panose="020B0502040204020203" pitchFamily="34" charset="0"/>
                <a:cs typeface="Segoe UI" panose="020B0502040204020203" pitchFamily="34" charset="0"/>
              </a:rPr>
              <a:t>Arriva, First </a:t>
            </a:r>
            <a:r>
              <a:rPr lang="en-US" sz="1200" dirty="0" smtClean="0">
                <a:latin typeface="Segoe UI" panose="020B0502040204020203" pitchFamily="34" charset="0"/>
                <a:cs typeface="Segoe UI" panose="020B0502040204020203" pitchFamily="34" charset="0"/>
              </a:rPr>
              <a:t>and Red Rose buses as well as our own. </a:t>
            </a:r>
          </a:p>
          <a:p>
            <a:pPr marL="0" indent="0">
              <a:lnSpc>
                <a:spcPct val="150000"/>
              </a:lnSpc>
              <a:buNone/>
            </a:pPr>
            <a:r>
              <a:rPr lang="en-US" sz="1200" dirty="0" smtClean="0">
                <a:latin typeface="Segoe UI" panose="020B0502040204020203" pitchFamily="34" charset="0"/>
                <a:cs typeface="Segoe UI" panose="020B0502040204020203" pitchFamily="34" charset="0"/>
              </a:rPr>
              <a:t>The features of the new apps include: </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5329" y="3217956"/>
            <a:ext cx="4230106" cy="1970738"/>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l="4966" r="12295"/>
          <a:stretch/>
        </p:blipFill>
        <p:spPr>
          <a:xfrm>
            <a:off x="7562545" y="3004596"/>
            <a:ext cx="4224760" cy="2838846"/>
          </a:xfrm>
          <a:prstGeom prst="rect">
            <a:avLst/>
          </a:prstGeom>
          <a:ln w="38100">
            <a:solidFill>
              <a:srgbClr val="EFB40D"/>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982331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ular Callout 13"/>
          <p:cNvSpPr/>
          <p:nvPr/>
        </p:nvSpPr>
        <p:spPr>
          <a:xfrm>
            <a:off x="3871573" y="5389636"/>
            <a:ext cx="5947410" cy="970877"/>
          </a:xfrm>
          <a:prstGeom prst="wedgeRectCallou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ular Callout 11"/>
          <p:cNvSpPr/>
          <p:nvPr/>
        </p:nvSpPr>
        <p:spPr>
          <a:xfrm>
            <a:off x="3101953" y="2572647"/>
            <a:ext cx="3885587" cy="857250"/>
          </a:xfrm>
          <a:prstGeom prst="wedgeRectCallou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ular Callout 12"/>
          <p:cNvSpPr/>
          <p:nvPr/>
        </p:nvSpPr>
        <p:spPr>
          <a:xfrm>
            <a:off x="7216009" y="2121343"/>
            <a:ext cx="3557965" cy="1411772"/>
          </a:xfrm>
          <a:prstGeom prst="wedgeRectCallou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078218" y="365125"/>
            <a:ext cx="8275582" cy="1325563"/>
          </a:xfrm>
        </p:spPr>
        <p:txBody>
          <a:bodyPr>
            <a:normAutofit/>
          </a:bodyPr>
          <a:lstStyle/>
          <a:p>
            <a:r>
              <a:rPr lang="en-US" sz="2800" b="1" dirty="0" smtClean="0">
                <a:latin typeface="Segoe UI" panose="020B0502040204020203" pitchFamily="34" charset="0"/>
                <a:cs typeface="Segoe UI" panose="020B0502040204020203" pitchFamily="34" charset="0"/>
              </a:rPr>
              <a:t>Continued Success: </a:t>
            </a:r>
            <a:r>
              <a:rPr lang="en-US" sz="2800" dirty="0" smtClean="0">
                <a:latin typeface="Segoe UI" panose="020B0502040204020203" pitchFamily="34" charset="0"/>
                <a:cs typeface="Segoe UI" panose="020B0502040204020203" pitchFamily="34" charset="0"/>
              </a:rPr>
              <a:t>New Mobile App Feedback</a:t>
            </a:r>
            <a:endParaRPr lang="en-GB" sz="2800" b="1" dirty="0">
              <a:latin typeface="Segoe UI" panose="020B0502040204020203" pitchFamily="34" charset="0"/>
              <a:cs typeface="Segoe UI" panose="020B0502040204020203" pitchFamily="34" charset="0"/>
            </a:endParaRPr>
          </a:p>
        </p:txBody>
      </p:sp>
      <p:sp>
        <p:nvSpPr>
          <p:cNvPr id="5" name="Content Placeholder 4"/>
          <p:cNvSpPr>
            <a:spLocks noGrp="1"/>
          </p:cNvSpPr>
          <p:nvPr>
            <p:ph idx="1"/>
          </p:nvPr>
        </p:nvSpPr>
        <p:spPr>
          <a:xfrm>
            <a:off x="3078218" y="1501666"/>
            <a:ext cx="7382203" cy="430004"/>
          </a:xfrm>
        </p:spPr>
        <p:txBody>
          <a:bodyPr>
            <a:normAutofit/>
          </a:bodyPr>
          <a:lstStyle/>
          <a:p>
            <a:pPr marL="0" indent="0">
              <a:lnSpc>
                <a:spcPct val="150000"/>
              </a:lnSpc>
              <a:buNone/>
            </a:pPr>
            <a:r>
              <a:rPr lang="en-US" sz="1200" dirty="0" smtClean="0">
                <a:latin typeface="Segoe UI" panose="020B0502040204020203" pitchFamily="34" charset="0"/>
                <a:cs typeface="Segoe UI" panose="020B0502040204020203" pitchFamily="34" charset="0"/>
              </a:rPr>
              <a:t>We have already </a:t>
            </a:r>
            <a:r>
              <a:rPr lang="en-US" sz="1200" dirty="0" smtClean="0">
                <a:latin typeface="Segoe UI" panose="020B0502040204020203" pitchFamily="34" charset="0"/>
                <a:cs typeface="Segoe UI" panose="020B0502040204020203" pitchFamily="34" charset="0"/>
              </a:rPr>
              <a:t>received lots of </a:t>
            </a:r>
            <a:r>
              <a:rPr lang="en-US" sz="1200" dirty="0" smtClean="0">
                <a:latin typeface="Segoe UI" panose="020B0502040204020203" pitchFamily="34" charset="0"/>
                <a:cs typeface="Segoe UI" panose="020B0502040204020203" pitchFamily="34" charset="0"/>
              </a:rPr>
              <a:t>positive feedback </a:t>
            </a:r>
            <a:r>
              <a:rPr lang="en-US" sz="1200" dirty="0" smtClean="0">
                <a:latin typeface="Segoe UI" panose="020B0502040204020203" pitchFamily="34" charset="0"/>
                <a:cs typeface="Segoe UI" panose="020B0502040204020203" pitchFamily="34" charset="0"/>
              </a:rPr>
              <a:t>on the new app from </a:t>
            </a:r>
            <a:r>
              <a:rPr lang="en-US" sz="1200" dirty="0" smtClean="0">
                <a:latin typeface="Segoe UI" panose="020B0502040204020203" pitchFamily="34" charset="0"/>
                <a:cs typeface="Segoe UI" panose="020B0502040204020203" pitchFamily="34" charset="0"/>
              </a:rPr>
              <a:t>customers: </a:t>
            </a:r>
          </a:p>
        </p:txBody>
      </p:sp>
      <p:sp>
        <p:nvSpPr>
          <p:cNvPr id="10" name="Rectangular Callout 9"/>
          <p:cNvSpPr/>
          <p:nvPr/>
        </p:nvSpPr>
        <p:spPr>
          <a:xfrm>
            <a:off x="4320278" y="3887599"/>
            <a:ext cx="4972312" cy="1136541"/>
          </a:xfrm>
          <a:prstGeom prst="wedgeRectCallou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rotWithShape="1">
          <a:blip r:embed="rId3"/>
          <a:srcRect b="74544"/>
          <a:stretch/>
        </p:blipFill>
        <p:spPr>
          <a:xfrm>
            <a:off x="4416103" y="3979039"/>
            <a:ext cx="4785104" cy="944880"/>
          </a:xfrm>
          <a:prstGeom prst="rect">
            <a:avLst/>
          </a:prstGeom>
        </p:spPr>
      </p:pic>
      <p:pic>
        <p:nvPicPr>
          <p:cNvPr id="4" name="Picture 3"/>
          <p:cNvPicPr>
            <a:picLocks noChangeAspect="1"/>
          </p:cNvPicPr>
          <p:nvPr/>
        </p:nvPicPr>
        <p:blipFill>
          <a:blip r:embed="rId4"/>
          <a:stretch>
            <a:fillRect/>
          </a:stretch>
        </p:blipFill>
        <p:spPr>
          <a:xfrm>
            <a:off x="3213272" y="2737276"/>
            <a:ext cx="3662947" cy="527992"/>
          </a:xfrm>
          <a:prstGeom prst="rect">
            <a:avLst/>
          </a:prstGeom>
        </p:spPr>
      </p:pic>
      <p:pic>
        <p:nvPicPr>
          <p:cNvPr id="8" name="Picture 7"/>
          <p:cNvPicPr>
            <a:picLocks noChangeAspect="1"/>
          </p:cNvPicPr>
          <p:nvPr/>
        </p:nvPicPr>
        <p:blipFill>
          <a:blip r:embed="rId5"/>
          <a:stretch>
            <a:fillRect/>
          </a:stretch>
        </p:blipFill>
        <p:spPr>
          <a:xfrm>
            <a:off x="7311835" y="2266171"/>
            <a:ext cx="3374509" cy="1154745"/>
          </a:xfrm>
          <a:prstGeom prst="rect">
            <a:avLst/>
          </a:prstGeom>
        </p:spPr>
      </p:pic>
      <p:pic>
        <p:nvPicPr>
          <p:cNvPr id="9" name="Picture 8"/>
          <p:cNvPicPr>
            <a:picLocks noChangeAspect="1"/>
          </p:cNvPicPr>
          <p:nvPr/>
        </p:nvPicPr>
        <p:blipFill>
          <a:blip r:embed="rId6"/>
          <a:stretch>
            <a:fillRect/>
          </a:stretch>
        </p:blipFill>
        <p:spPr>
          <a:xfrm>
            <a:off x="3966552" y="5493249"/>
            <a:ext cx="5757452" cy="781836"/>
          </a:xfrm>
          <a:prstGeom prst="rect">
            <a:avLst/>
          </a:prstGeom>
        </p:spPr>
      </p:pic>
    </p:spTree>
    <p:extLst>
      <p:ext uri="{BB962C8B-B14F-4D97-AF65-F5344CB8AC3E}">
        <p14:creationId xmlns:p14="http://schemas.microsoft.com/office/powerpoint/2010/main" val="3558046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1476</TotalTime>
  <Words>3313</Words>
  <Application>Microsoft Office PowerPoint</Application>
  <PresentationFormat>Widescreen</PresentationFormat>
  <Paragraphs>134</Paragraphs>
  <Slides>31</Slides>
  <Notes>0</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Segoe UI</vt:lpstr>
      <vt:lpstr>Office Theme</vt:lpstr>
      <vt:lpstr>PowerPoint Presentation</vt:lpstr>
      <vt:lpstr>Welcome Back!</vt:lpstr>
      <vt:lpstr>Hello from Phil Southall!</vt:lpstr>
      <vt:lpstr>Customer Focused: Cleanliness of our Buses</vt:lpstr>
      <vt:lpstr>Customer Focused: Our Cleaning Contractor</vt:lpstr>
      <vt:lpstr>Customer Focused: On-board Safety Features</vt:lpstr>
      <vt:lpstr>Customer Focused: Ticketing Improvements</vt:lpstr>
      <vt:lpstr>Continued Success: New Mobile App</vt:lpstr>
      <vt:lpstr>Continued Success: New Mobile App Feedback</vt:lpstr>
      <vt:lpstr>Continued Success: Double-Up Scheme</vt:lpstr>
      <vt:lpstr>Continued Success: Service Improvements</vt:lpstr>
      <vt:lpstr>Continued Success: The Airline</vt:lpstr>
      <vt:lpstr>Continued Success: Service X2/X3/13 Improvements</vt:lpstr>
      <vt:lpstr>Continued Success:  Seacourt Park&amp;Ride new facilities</vt:lpstr>
      <vt:lpstr>Continued Success: Vaccination Centre Buses</vt:lpstr>
      <vt:lpstr>Continued Success: Milton Park Partnership</vt:lpstr>
      <vt:lpstr>Continued Success: Milton Park Partnership</vt:lpstr>
      <vt:lpstr>Continued Success: Bicester Village Partnership</vt:lpstr>
      <vt:lpstr>Continued Success: Expanded Fleet of Clean Technology Vehicles at Carousel Buses</vt:lpstr>
      <vt:lpstr>Continued Success: City Sightseeing Oxford</vt:lpstr>
      <vt:lpstr>Embracing Diversity:  All-Female Tourism Management Team</vt:lpstr>
      <vt:lpstr>Embracing Diversity: Oxford Pride 2021</vt:lpstr>
      <vt:lpstr>Social Responsibility: ‘Brand the Bus!’</vt:lpstr>
      <vt:lpstr>Social Responsibility:  Oxfordshire Health &amp; Social Care Awards 2021</vt:lpstr>
      <vt:lpstr>Social Responsibility: Mobile COVID-19 Testing Buses</vt:lpstr>
      <vt:lpstr>Working as a Team: Pulse Surveys</vt:lpstr>
      <vt:lpstr>Working as a Team: Pulse Surveys</vt:lpstr>
      <vt:lpstr>Working as a Team:  Mental Health Wellbeing Team </vt:lpstr>
      <vt:lpstr>Working as a Team: Stars of the Month</vt:lpstr>
      <vt:lpstr>Questions: Contact Our Directors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Marta Skorupinska</dc:creator>
  <cp:lastModifiedBy>Luke Marion</cp:lastModifiedBy>
  <cp:revision>82</cp:revision>
  <dcterms:created xsi:type="dcterms:W3CDTF">2021-05-13T12:38:11Z</dcterms:created>
  <dcterms:modified xsi:type="dcterms:W3CDTF">2021-06-07T07:22:37Z</dcterms:modified>
</cp:coreProperties>
</file>